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2" r:id="rId2"/>
    <p:sldId id="268" r:id="rId3"/>
    <p:sldId id="264" r:id="rId4"/>
    <p:sldId id="269" r:id="rId5"/>
    <p:sldId id="270" r:id="rId6"/>
    <p:sldId id="265" r:id="rId7"/>
    <p:sldId id="266" r:id="rId8"/>
    <p:sldId id="272" r:id="rId9"/>
    <p:sldId id="279" r:id="rId10"/>
    <p:sldId id="275" r:id="rId11"/>
    <p:sldId id="274" r:id="rId12"/>
    <p:sldId id="276" r:id="rId13"/>
    <p:sldId id="277" r:id="rId14"/>
    <p:sldId id="267" r:id="rId15"/>
    <p:sldId id="263"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LANGON Marian" initials="SM" lastIdx="2" clrIdx="0">
    <p:extLst>
      <p:ext uri="{19B8F6BF-5375-455C-9EA6-DF929625EA0E}">
        <p15:presenceInfo xmlns:p15="http://schemas.microsoft.com/office/powerpoint/2012/main" userId="S-1-5-21-4064896599-1321994828-1977553258-935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D2"/>
    <a:srgbClr val="ED1C24"/>
    <a:srgbClr val="EF41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84124" autoAdjust="0"/>
  </p:normalViewPr>
  <p:slideViewPr>
    <p:cSldViewPr snapToGrid="0" snapToObjects="1">
      <p:cViewPr varScale="1">
        <p:scale>
          <a:sx n="82" d="100"/>
          <a:sy n="82" d="100"/>
        </p:scale>
        <p:origin x="930"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2568"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4358102196684874"/>
          <c:y val="0.15453970305950562"/>
          <c:w val="0.77740252063086712"/>
          <c:h val="0.75559721079641162"/>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D3A-46B2-951D-3EA41480050B}"/>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9D3A-46B2-951D-3EA41480050B}"/>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9D3A-46B2-951D-3EA41480050B}"/>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9D3A-46B2-951D-3EA41480050B}"/>
              </c:ext>
            </c:extLst>
          </c:dPt>
          <c:dLbls>
            <c:dLbl>
              <c:idx val="0"/>
              <c:layout>
                <c:manualLayout>
                  <c:x val="-0.58108108108108103"/>
                  <c:y val="-7.4626865671641979E-2"/>
                </c:manualLayout>
              </c:layout>
              <c:tx>
                <c:rich>
                  <a:bodyPr rot="0" vert="horz"/>
                  <a:lstStyle/>
                  <a:p>
                    <a:pPr>
                      <a:defRPr/>
                    </a:pPr>
                    <a:fld id="{667CB708-C063-44C4-AB05-BE803A38189B}" type="CATEGORYNAME">
                      <a:rPr lang="en-US"/>
                      <a:pPr>
                        <a:defRPr/>
                      </a:pPr>
                      <a:t>[CATEGORY NAME]</a:t>
                    </a:fld>
                    <a:r>
                      <a:rPr lang="en-US"/>
                      <a:t>, n=</a:t>
                    </a:r>
                    <a:fld id="{6D43AE6D-1B5A-41DA-93CA-52CC174E12BF}" type="VALUE">
                      <a:rPr lang="en-US"/>
                      <a:pPr>
                        <a:defRPr/>
                      </a:pPr>
                      <a:t>[VALUE]</a:t>
                    </a:fld>
                    <a:r>
                      <a:rPr lang="en-US"/>
                      <a:t>, </a:t>
                    </a:r>
                    <a:fld id="{DE00792B-9134-40EF-8520-3B5BA54FD87D}" type="PERCENTAGE">
                      <a:rPr lang="en-US"/>
                      <a:pPr>
                        <a:defRPr/>
                      </a:pPr>
                      <a:t>[PERCENTAGE]</a:t>
                    </a:fld>
                    <a:endParaRPr lang="en-US"/>
                  </a:p>
                </c:rich>
              </c:tx>
              <c:spPr>
                <a:solidFill>
                  <a:srgbClr val="1F497D">
                    <a:lumMod val="60000"/>
                    <a:lumOff val="40000"/>
                  </a:srgbClr>
                </a:solidFill>
                <a:ln>
                  <a:solidFill>
                    <a:sysClr val="windowText" lastClr="000000">
                      <a:lumMod val="25000"/>
                      <a:lumOff val="75000"/>
                    </a:sysClr>
                  </a:solidFill>
                </a:ln>
                <a:effectLst/>
              </c:spPr>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1-9D3A-46B2-951D-3EA41480050B}"/>
                </c:ext>
                <c:ext xmlns:c15="http://schemas.microsoft.com/office/drawing/2012/chart" uri="{CE6537A1-D6FC-4f65-9D91-7224C49458BB}">
                  <c15:spPr xmlns:c15="http://schemas.microsoft.com/office/drawing/2012/chart">
                    <a:prstGeom prst="wedgeRectCallout">
                      <a:avLst/>
                    </a:prstGeom>
                  </c15:spPr>
                  <c15:dlblFieldTable/>
                  <c15:showDataLabelsRange val="0"/>
                </c:ext>
              </c:extLst>
            </c:dLbl>
            <c:dLbl>
              <c:idx val="1"/>
              <c:layout>
                <c:manualLayout>
                  <c:x val="-0.14990138067061146"/>
                  <c:y val="-2.0703933747412012E-2"/>
                </c:manualLayout>
              </c:layout>
              <c:tx>
                <c:rich>
                  <a:bodyPr rot="0" vert="horz"/>
                  <a:lstStyle/>
                  <a:p>
                    <a:pPr>
                      <a:defRPr/>
                    </a:pPr>
                    <a:fld id="{81F05AE4-B1A8-4A51-B1E6-BE087536AB03}" type="CATEGORYNAME">
                      <a:rPr lang="en-US"/>
                      <a:pPr>
                        <a:defRPr/>
                      </a:pPr>
                      <a:t>[CATEGORY NAME]</a:t>
                    </a:fld>
                    <a:r>
                      <a:rPr lang="en-US"/>
                      <a:t>, n=</a:t>
                    </a:r>
                    <a:fld id="{C5DC7444-B2F9-45B2-BECC-DC12C88DCD8E}" type="VALUE">
                      <a:rPr lang="en-US"/>
                      <a:pPr>
                        <a:defRPr/>
                      </a:pPr>
                      <a:t>[VALUE]</a:t>
                    </a:fld>
                    <a:r>
                      <a:rPr lang="en-US"/>
                      <a:t>, </a:t>
                    </a:r>
                    <a:fld id="{CFE80E30-7BE7-4B9D-87C5-A68F87550D09}" type="PERCENTAGE">
                      <a:rPr lang="en-US"/>
                      <a:pPr>
                        <a:defRPr/>
                      </a:pPr>
                      <a:t>[PERCENTAGE]</a:t>
                    </a:fld>
                    <a:endParaRPr lang="en-US"/>
                  </a:p>
                </c:rich>
              </c:tx>
              <c:spPr>
                <a:solidFill>
                  <a:srgbClr val="F79646">
                    <a:lumMod val="75000"/>
                  </a:srgbClr>
                </a:solidFill>
                <a:ln>
                  <a:solidFill>
                    <a:sysClr val="windowText" lastClr="000000">
                      <a:lumMod val="25000"/>
                      <a:lumOff val="75000"/>
                    </a:sysClr>
                  </a:solidFill>
                </a:ln>
                <a:effectLst/>
              </c:spPr>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3-9D3A-46B2-951D-3EA41480050B}"/>
                </c:ext>
                <c:ext xmlns:c15="http://schemas.microsoft.com/office/drawing/2012/chart" uri="{CE6537A1-D6FC-4f65-9D91-7224C49458BB}">
                  <c15:spPr xmlns:c15="http://schemas.microsoft.com/office/drawing/2012/chart">
                    <a:prstGeom prst="wedgeRectCallout">
                      <a:avLst/>
                    </a:prstGeom>
                  </c15:spPr>
                  <c15:dlblFieldTable/>
                  <c15:showDataLabelsRange val="0"/>
                </c:ext>
              </c:extLst>
            </c:dLbl>
            <c:dLbl>
              <c:idx val="2"/>
              <c:layout>
                <c:manualLayout>
                  <c:x val="4.5045045045045045E-3"/>
                  <c:y val="-3.482587064676617E-2"/>
                </c:manualLayout>
              </c:layout>
              <c:tx>
                <c:rich>
                  <a:bodyPr rot="0" vert="horz"/>
                  <a:lstStyle/>
                  <a:p>
                    <a:pPr>
                      <a:defRPr/>
                    </a:pPr>
                    <a:fld id="{B0F12466-D28A-40E6-877A-B681F99DA4BB}" type="CATEGORYNAME">
                      <a:rPr lang="en-US"/>
                      <a:pPr>
                        <a:defRPr/>
                      </a:pPr>
                      <a:t>[CATEGORY NAME]</a:t>
                    </a:fld>
                    <a:r>
                      <a:rPr lang="en-US"/>
                      <a:t>, n=</a:t>
                    </a:r>
                    <a:fld id="{B7594DC5-FAB7-40F2-B562-04A42CF1A9B8}" type="VALUE">
                      <a:rPr lang="en-US"/>
                      <a:pPr>
                        <a:defRPr/>
                      </a:pPr>
                      <a:t>[VALUE]</a:t>
                    </a:fld>
                    <a:r>
                      <a:rPr lang="en-US"/>
                      <a:t>, </a:t>
                    </a:r>
                    <a:fld id="{6891CADE-B9E0-4423-A4C9-5C80C3ACF4B6}" type="PERCENTAGE">
                      <a:rPr lang="en-US"/>
                      <a:pPr>
                        <a:defRPr/>
                      </a:pPr>
                      <a:t>[PERCENTAGE]</a:t>
                    </a:fld>
                    <a:endParaRPr lang="en-US"/>
                  </a:p>
                </c:rich>
              </c:tx>
              <c:spPr>
                <a:solidFill>
                  <a:srgbClr val="92D050"/>
                </a:solidFill>
                <a:ln>
                  <a:solidFill>
                    <a:sysClr val="windowText" lastClr="000000">
                      <a:lumMod val="25000"/>
                      <a:lumOff val="75000"/>
                    </a:sysClr>
                  </a:solidFill>
                </a:ln>
                <a:effectLst/>
              </c:spPr>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5-9D3A-46B2-951D-3EA41480050B}"/>
                </c:ext>
                <c:ext xmlns:c15="http://schemas.microsoft.com/office/drawing/2012/chart" uri="{CE6537A1-D6FC-4f65-9D91-7224C49458BB}">
                  <c15:spPr xmlns:c15="http://schemas.microsoft.com/office/drawing/2012/chart">
                    <a:prstGeom prst="wedgeRectCallout">
                      <a:avLst/>
                    </a:prstGeom>
                  </c15:spPr>
                  <c15:dlblFieldTable/>
                  <c15:showDataLabelsRange val="0"/>
                </c:ext>
              </c:extLst>
            </c:dLbl>
            <c:dLbl>
              <c:idx val="3"/>
              <c:layout>
                <c:manualLayout>
                  <c:x val="0.22090729783037474"/>
                  <c:y val="0"/>
                </c:manualLayout>
              </c:layout>
              <c:tx>
                <c:rich>
                  <a:bodyPr rot="0" vert="horz"/>
                  <a:lstStyle/>
                  <a:p>
                    <a:pPr>
                      <a:defRPr/>
                    </a:pPr>
                    <a:r>
                      <a:rPr lang="en-US"/>
                      <a:t>CAR, n=1, 
</a:t>
                    </a:r>
                    <a:fld id="{50ABBFF6-D26E-4FFD-8FB1-443AAD69CA5B}" type="PERCENTAGE">
                      <a:rPr lang="en-US"/>
                      <a:pPr>
                        <a:defRPr/>
                      </a:pPr>
                      <a:t>[PERCENTAGE]</a:t>
                    </a:fld>
                    <a:endParaRPr lang="en-US"/>
                  </a:p>
                </c:rich>
              </c:tx>
              <c:spPr>
                <a:solidFill>
                  <a:srgbClr val="8064A2">
                    <a:lumMod val="75000"/>
                  </a:srgbClr>
                </a:solidFill>
                <a:ln>
                  <a:solidFill>
                    <a:sysClr val="windowText" lastClr="000000">
                      <a:lumMod val="25000"/>
                      <a:lumOff val="75000"/>
                    </a:sysClr>
                  </a:solidFill>
                </a:ln>
                <a:effectLst/>
              </c:spPr>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7-9D3A-46B2-951D-3EA41480050B}"/>
                </c:ext>
                <c:ext xmlns:c15="http://schemas.microsoft.com/office/drawing/2012/chart" uri="{CE6537A1-D6FC-4f65-9D91-7224C49458BB}">
                  <c15:spPr xmlns:c15="http://schemas.microsoft.com/office/drawing/2012/chart">
                    <a:prstGeom prst="wedgeRectCallout">
                      <a:avLst/>
                    </a:prstGeom>
                  </c15:spPr>
                  <c15:dlblFieldTable/>
                  <c15:showDataLabelsRange val="0"/>
                </c:ext>
              </c:extLst>
            </c:dLbl>
            <c:spPr>
              <a:solidFill>
                <a:sysClr val="window" lastClr="FFFFFF"/>
              </a:solidFill>
              <a:ln>
                <a:solidFill>
                  <a:sysClr val="windowText" lastClr="000000">
                    <a:lumMod val="25000"/>
                    <a:lumOff val="75000"/>
                  </a:sysClr>
                </a:solidFill>
              </a:ln>
              <a:effectLst/>
            </c:spPr>
            <c:txPr>
              <a:bodyPr rot="0" vert="horz"/>
              <a:lstStyle/>
              <a:p>
                <a:pPr>
                  <a:defRPr/>
                </a:pPr>
                <a:endParaRPr lang="en-US"/>
              </a:p>
            </c:txPr>
            <c:dLblPos val="outEnd"/>
            <c:showLegendKey val="0"/>
            <c:showVal val="1"/>
            <c:showCatName val="1"/>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Lst>
          </c:dLbls>
          <c:cat>
            <c:strRef>
              <c:f>Sheet3!$B$30:$B$33</c:f>
              <c:strCache>
                <c:ptCount val="4"/>
                <c:pt idx="0">
                  <c:v>South Sudanese</c:v>
                </c:pt>
                <c:pt idx="1">
                  <c:v>Ugandan</c:v>
                </c:pt>
                <c:pt idx="2">
                  <c:v>Congolese</c:v>
                </c:pt>
                <c:pt idx="3">
                  <c:v>Central African Republican</c:v>
                </c:pt>
              </c:strCache>
            </c:strRef>
          </c:cat>
          <c:val>
            <c:numRef>
              <c:f>Sheet3!$C$30:$C$33</c:f>
              <c:numCache>
                <c:formatCode>General</c:formatCode>
                <c:ptCount val="4"/>
                <c:pt idx="0">
                  <c:v>152</c:v>
                </c:pt>
                <c:pt idx="1">
                  <c:v>7</c:v>
                </c:pt>
                <c:pt idx="2">
                  <c:v>5</c:v>
                </c:pt>
                <c:pt idx="3">
                  <c:v>1</c:v>
                </c:pt>
              </c:numCache>
            </c:numRef>
          </c:val>
          <c:extLst xmlns:c16r2="http://schemas.microsoft.com/office/drawing/2015/06/chart">
            <c:ext xmlns:c16="http://schemas.microsoft.com/office/drawing/2014/chart" uri="{C3380CC4-5D6E-409C-BE32-E72D297353CC}">
              <c16:uniqueId val="{00000008-9D3A-46B2-951D-3EA41480050B}"/>
            </c:ext>
          </c:extLst>
        </c:ser>
        <c:ser>
          <c:idx val="1"/>
          <c:order val="1"/>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A-9D3A-46B2-951D-3EA41480050B}"/>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C-9D3A-46B2-951D-3EA41480050B}"/>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E-9D3A-46B2-951D-3EA41480050B}"/>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10-9D3A-46B2-951D-3EA41480050B}"/>
              </c:ext>
            </c:extLst>
          </c:dPt>
          <c:cat>
            <c:strRef>
              <c:f>Sheet3!$B$30:$B$33</c:f>
              <c:strCache>
                <c:ptCount val="4"/>
                <c:pt idx="0">
                  <c:v>South Sudanese</c:v>
                </c:pt>
                <c:pt idx="1">
                  <c:v>Ugandan</c:v>
                </c:pt>
                <c:pt idx="2">
                  <c:v>Congolese</c:v>
                </c:pt>
                <c:pt idx="3">
                  <c:v>Central African Republican</c:v>
                </c:pt>
              </c:strCache>
            </c:strRef>
          </c:cat>
          <c:val>
            <c:numRef>
              <c:f>Sheet3!$D$30:$D$33</c:f>
              <c:numCache>
                <c:formatCode>General</c:formatCode>
                <c:ptCount val="4"/>
                <c:pt idx="0">
                  <c:v>92.1</c:v>
                </c:pt>
                <c:pt idx="1">
                  <c:v>4.2</c:v>
                </c:pt>
                <c:pt idx="2">
                  <c:v>3</c:v>
                </c:pt>
                <c:pt idx="3">
                  <c:v>0.6</c:v>
                </c:pt>
              </c:numCache>
            </c:numRef>
          </c:val>
          <c:extLst xmlns:c16r2="http://schemas.microsoft.com/office/drawing/2015/06/chart">
            <c:ext xmlns:c16="http://schemas.microsoft.com/office/drawing/2014/chart" uri="{C3380CC4-5D6E-409C-BE32-E72D297353CC}">
              <c16:uniqueId val="{00000011-9D3A-46B2-951D-3EA41480050B}"/>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solidFill>
        <a:srgbClr val="FFC000"/>
      </a:solidFill>
    </a:ln>
    <a:effectLst/>
  </c:spPr>
  <c:txPr>
    <a:bodyPr/>
    <a:lstStyle/>
    <a:p>
      <a:pPr>
        <a:defRPr sz="1600">
          <a:latin typeface="Raleway" panose="020B0503030101060003"/>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Raleway" panose="020B0503030101060003"/>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Sheet3!$B$35:$B$40</c:f>
              <c:strCache>
                <c:ptCount val="6"/>
                <c:pt idx="0">
                  <c:v>17-20</c:v>
                </c:pt>
                <c:pt idx="1">
                  <c:v>21-24 </c:v>
                </c:pt>
                <c:pt idx="2">
                  <c:v>25-28</c:v>
                </c:pt>
                <c:pt idx="3">
                  <c:v>29-32</c:v>
                </c:pt>
                <c:pt idx="4">
                  <c:v>33-36</c:v>
                </c:pt>
                <c:pt idx="5">
                  <c:v>Above 37</c:v>
                </c:pt>
              </c:strCache>
            </c:strRef>
          </c:cat>
          <c:val>
            <c:numRef>
              <c:f>Sheet3!$D$35:$D$40</c:f>
              <c:numCache>
                <c:formatCode>General</c:formatCode>
                <c:ptCount val="6"/>
                <c:pt idx="0">
                  <c:v>27.8</c:v>
                </c:pt>
                <c:pt idx="1">
                  <c:v>34.5</c:v>
                </c:pt>
                <c:pt idx="2">
                  <c:v>24.8</c:v>
                </c:pt>
                <c:pt idx="3">
                  <c:v>5.5</c:v>
                </c:pt>
                <c:pt idx="4">
                  <c:v>5.5</c:v>
                </c:pt>
                <c:pt idx="5">
                  <c:v>1.8</c:v>
                </c:pt>
              </c:numCache>
            </c:numRef>
          </c:val>
          <c:extLst xmlns:c16r2="http://schemas.microsoft.com/office/drawing/2015/06/chart">
            <c:ext xmlns:c16="http://schemas.microsoft.com/office/drawing/2014/chart" uri="{C3380CC4-5D6E-409C-BE32-E72D297353CC}">
              <c16:uniqueId val="{00000000-E618-4304-A94E-AB0DBD94DB33}"/>
            </c:ext>
          </c:extLst>
        </c:ser>
        <c:dLbls>
          <c:showLegendKey val="0"/>
          <c:showVal val="0"/>
          <c:showCatName val="0"/>
          <c:showSerName val="0"/>
          <c:showPercent val="0"/>
          <c:showBubbleSize val="0"/>
        </c:dLbls>
        <c:gapWidth val="219"/>
        <c:overlap val="-27"/>
        <c:axId val="204742144"/>
        <c:axId val="204742536"/>
      </c:barChart>
      <c:catAx>
        <c:axId val="20474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Raleway" panose="020B0503030101060003"/>
                <a:ea typeface="+mn-ea"/>
                <a:cs typeface="+mn-cs"/>
              </a:defRPr>
            </a:pPr>
            <a:endParaRPr lang="en-US"/>
          </a:p>
        </c:txPr>
        <c:crossAx val="204742536"/>
        <c:crosses val="autoZero"/>
        <c:auto val="1"/>
        <c:lblAlgn val="ctr"/>
        <c:lblOffset val="100"/>
        <c:noMultiLvlLbl val="0"/>
      </c:catAx>
      <c:valAx>
        <c:axId val="2047425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Raleway" panose="020B0503030101060003"/>
                <a:ea typeface="+mn-ea"/>
                <a:cs typeface="+mn-cs"/>
              </a:defRPr>
            </a:pPr>
            <a:endParaRPr lang="en-US"/>
          </a:p>
        </c:txPr>
        <c:crossAx val="204742144"/>
        <c:crosses val="autoZero"/>
        <c:crossBetween val="between"/>
      </c:valAx>
      <c:spPr>
        <a:solidFill>
          <a:schemeClr val="bg1"/>
        </a:solidFill>
        <a:ln>
          <a:noFill/>
        </a:ln>
        <a:effectLst/>
      </c:spPr>
    </c:plotArea>
    <c:plotVisOnly val="1"/>
    <c:dispBlanksAs val="gap"/>
    <c:showDLblsOverMax val="0"/>
  </c:chart>
  <c:spPr>
    <a:solidFill>
      <a:srgbClr val="00B0F0"/>
    </a:solidFill>
    <a:ln>
      <a:solidFill>
        <a:srgbClr val="FFC000"/>
      </a:solidFill>
    </a:ln>
    <a:effectLst/>
  </c:spPr>
  <c:txPr>
    <a:bodyPr/>
    <a:lstStyle/>
    <a:p>
      <a:pPr>
        <a:defRPr sz="1800">
          <a:latin typeface="Raleway" panose="020B0503030101060003"/>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6379099572012955"/>
          <c:y val="2.8169291338582678E-2"/>
          <c:w val="0.46562179440971174"/>
          <c:h val="0.85559770937723689"/>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3-47AE-40F2-A71F-A758DDB1A1A3}"/>
              </c:ext>
            </c:extLst>
          </c:dPt>
          <c:dPt>
            <c:idx val="1"/>
            <c:invertIfNegative val="0"/>
            <c:bubble3D val="0"/>
            <c:spPr>
              <a:solidFill>
                <a:srgbClr val="00B0F0"/>
              </a:solidFill>
              <a:ln>
                <a:noFill/>
              </a:ln>
              <a:effectLst/>
            </c:spPr>
            <c:extLst xmlns:c16r2="http://schemas.microsoft.com/office/drawing/2015/06/chart">
              <c:ext xmlns:c16="http://schemas.microsoft.com/office/drawing/2014/chart" uri="{C3380CC4-5D6E-409C-BE32-E72D297353CC}">
                <c16:uniqueId val="{00000001-45AB-4DA4-A0AF-2C05BDC82FBC}"/>
              </c:ext>
            </c:extLst>
          </c:dPt>
          <c:dPt>
            <c:idx val="2"/>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02-47AE-40F2-A71F-A758DDB1A1A3}"/>
              </c:ext>
            </c:extLst>
          </c:dPt>
          <c:dLbls>
            <c:dLbl>
              <c:idx val="0"/>
              <c:layout>
                <c:manualLayout>
                  <c:x val="-2.2021767624683231E-16"/>
                  <c:y val="-2.525252525252617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7AE-40F2-A71F-A758DDB1A1A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PowerPoint]Sheet6'!$B$39:$B$40,'[Chart in Microsoft PowerPoint]Sheet6'!$B$52</c:f>
              <c:strCache>
                <c:ptCount val="3"/>
                <c:pt idx="0">
                  <c:v>Have seen a male condom before</c:v>
                </c:pt>
                <c:pt idx="1">
                  <c:v>Know of a place to buy or get condom (N=164)</c:v>
                </c:pt>
                <c:pt idx="2">
                  <c:v>Have seen lubricants before </c:v>
                </c:pt>
              </c:strCache>
            </c:strRef>
          </c:cat>
          <c:val>
            <c:numRef>
              <c:f>'[Chart in Microsoft PowerPoint]Sheet6'!$C$39:$C$40,'[Chart in Microsoft PowerPoint]Sheet6'!$C$52</c:f>
              <c:numCache>
                <c:formatCode>General</c:formatCode>
                <c:ptCount val="3"/>
                <c:pt idx="0">
                  <c:v>99.4</c:v>
                </c:pt>
                <c:pt idx="1">
                  <c:v>89</c:v>
                </c:pt>
                <c:pt idx="2">
                  <c:v>42.4</c:v>
                </c:pt>
              </c:numCache>
            </c:numRef>
          </c:val>
          <c:extLst xmlns:c16r2="http://schemas.microsoft.com/office/drawing/2015/06/chart">
            <c:ext xmlns:c16="http://schemas.microsoft.com/office/drawing/2014/chart" uri="{C3380CC4-5D6E-409C-BE32-E72D297353CC}">
              <c16:uniqueId val="{00000002-45AB-4DA4-A0AF-2C05BDC82FBC}"/>
            </c:ext>
          </c:extLst>
        </c:ser>
        <c:dLbls>
          <c:showLegendKey val="0"/>
          <c:showVal val="0"/>
          <c:showCatName val="0"/>
          <c:showSerName val="0"/>
          <c:showPercent val="0"/>
          <c:showBubbleSize val="0"/>
        </c:dLbls>
        <c:gapWidth val="219"/>
        <c:axId val="131430576"/>
        <c:axId val="132184456"/>
      </c:barChart>
      <c:catAx>
        <c:axId val="131430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32184456"/>
        <c:crosses val="autoZero"/>
        <c:auto val="1"/>
        <c:lblAlgn val="ctr"/>
        <c:lblOffset val="100"/>
        <c:noMultiLvlLbl val="0"/>
      </c:catAx>
      <c:valAx>
        <c:axId val="132184456"/>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31430576"/>
        <c:crosses val="autoZero"/>
        <c:crossBetween val="between"/>
      </c:valAx>
      <c:spPr>
        <a:noFill/>
        <a:ln>
          <a:noFill/>
        </a:ln>
        <a:effectLst/>
      </c:spPr>
    </c:plotArea>
    <c:plotVisOnly val="1"/>
    <c:dispBlanksAs val="gap"/>
    <c:showDLblsOverMax val="0"/>
  </c:chart>
  <c:spPr>
    <a:noFill/>
    <a:ln>
      <a:solidFill>
        <a:srgbClr val="FFC000"/>
      </a:solidFill>
    </a:ln>
    <a:effectLst/>
  </c:spPr>
  <c:txPr>
    <a:bodyPr/>
    <a:lstStyle/>
    <a:p>
      <a:pPr>
        <a:defRPr sz="2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Sheet6!$C$42</c:f>
              <c:strCache>
                <c:ptCount val="1"/>
                <c:pt idx="0">
                  <c:v>Regular</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Sheet6!$B$43:$B$45</c:f>
              <c:strCache>
                <c:ptCount val="3"/>
                <c:pt idx="0">
                  <c:v>Every time </c:v>
                </c:pt>
                <c:pt idx="1">
                  <c:v>Sometimes </c:v>
                </c:pt>
                <c:pt idx="2">
                  <c:v>Never </c:v>
                </c:pt>
              </c:strCache>
            </c:strRef>
          </c:cat>
          <c:val>
            <c:numRef>
              <c:f>Sheet6!$C$43:$C$45</c:f>
              <c:numCache>
                <c:formatCode>General</c:formatCode>
                <c:ptCount val="3"/>
                <c:pt idx="0">
                  <c:v>26.1</c:v>
                </c:pt>
                <c:pt idx="1">
                  <c:v>38.799999999999997</c:v>
                </c:pt>
                <c:pt idx="2">
                  <c:v>33.9</c:v>
                </c:pt>
              </c:numCache>
            </c:numRef>
          </c:val>
          <c:extLst xmlns:c16r2="http://schemas.microsoft.com/office/drawing/2015/06/chart">
            <c:ext xmlns:c16="http://schemas.microsoft.com/office/drawing/2014/chart" uri="{C3380CC4-5D6E-409C-BE32-E72D297353CC}">
              <c16:uniqueId val="{00000000-E8C2-4F8C-AC6D-A1C18C585B61}"/>
            </c:ext>
          </c:extLst>
        </c:ser>
        <c:ser>
          <c:idx val="1"/>
          <c:order val="1"/>
          <c:tx>
            <c:strRef>
              <c:f>Sheet6!$D$42</c:f>
              <c:strCache>
                <c:ptCount val="1"/>
                <c:pt idx="0">
                  <c:v>Casual</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Sheet6!$B$43:$B$45</c:f>
              <c:strCache>
                <c:ptCount val="3"/>
                <c:pt idx="0">
                  <c:v>Every time </c:v>
                </c:pt>
                <c:pt idx="1">
                  <c:v>Sometimes </c:v>
                </c:pt>
                <c:pt idx="2">
                  <c:v>Never </c:v>
                </c:pt>
              </c:strCache>
            </c:strRef>
          </c:cat>
          <c:val>
            <c:numRef>
              <c:f>Sheet6!$D$43:$D$45</c:f>
              <c:numCache>
                <c:formatCode>General</c:formatCode>
                <c:ptCount val="3"/>
                <c:pt idx="0">
                  <c:v>29.7</c:v>
                </c:pt>
                <c:pt idx="1">
                  <c:v>30.3</c:v>
                </c:pt>
                <c:pt idx="2">
                  <c:v>33.299999999999997</c:v>
                </c:pt>
              </c:numCache>
            </c:numRef>
          </c:val>
          <c:extLst xmlns:c16r2="http://schemas.microsoft.com/office/drawing/2015/06/chart">
            <c:ext xmlns:c16="http://schemas.microsoft.com/office/drawing/2014/chart" uri="{C3380CC4-5D6E-409C-BE32-E72D297353CC}">
              <c16:uniqueId val="{00000001-E8C2-4F8C-AC6D-A1C18C585B61}"/>
            </c:ext>
          </c:extLst>
        </c:ser>
        <c:dLbls>
          <c:showLegendKey val="0"/>
          <c:showVal val="0"/>
          <c:showCatName val="0"/>
          <c:showSerName val="0"/>
          <c:showPercent val="0"/>
          <c:showBubbleSize val="0"/>
        </c:dLbls>
        <c:gapWidth val="182"/>
        <c:axId val="204743320"/>
        <c:axId val="209797272"/>
      </c:barChart>
      <c:catAx>
        <c:axId val="204743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9797272"/>
        <c:crosses val="autoZero"/>
        <c:auto val="1"/>
        <c:lblAlgn val="ctr"/>
        <c:lblOffset val="100"/>
        <c:noMultiLvlLbl val="0"/>
      </c:catAx>
      <c:valAx>
        <c:axId val="209797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4743320"/>
        <c:crosses val="autoZero"/>
        <c:crossBetween val="between"/>
      </c:valAx>
      <c:spPr>
        <a:noFill/>
        <a:ln>
          <a:solidFill>
            <a:srgbClr val="FFC000"/>
          </a:solid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FFC000"/>
      </a:solid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rgbClr val="FF0000"/>
                </a:solidFill>
                <a:latin typeface="+mn-lt"/>
                <a:ea typeface="+mn-ea"/>
                <a:cs typeface="+mn-cs"/>
              </a:defRPr>
            </a:pPr>
            <a:r>
              <a:rPr lang="en-US" b="1" dirty="0">
                <a:solidFill>
                  <a:srgbClr val="FF0000"/>
                </a:solidFill>
              </a:rPr>
              <a:t>Proportion of MSM reporting various STI Indicators</a:t>
            </a:r>
          </a:p>
        </c:rich>
      </c:tx>
      <c:layout>
        <c:manualLayout>
          <c:xMode val="edge"/>
          <c:yMode val="edge"/>
          <c:x val="0.21302821522309714"/>
          <c:y val="1.4705882352941176E-2"/>
        </c:manualLayout>
      </c:layout>
      <c:overlay val="0"/>
      <c:spPr>
        <a:noFill/>
        <a:ln>
          <a:noFill/>
        </a:ln>
        <a:effectLst/>
      </c:spPr>
      <c:txPr>
        <a:bodyPr rot="0" spcFirstLastPara="1" vertOverflow="ellipsis" vert="horz" wrap="square" anchor="ctr" anchorCtr="1"/>
        <a:lstStyle/>
        <a:p>
          <a:pPr>
            <a:defRPr sz="1920" b="1" i="0" u="none" strike="noStrike" kern="1200" spc="0" baseline="0">
              <a:solidFill>
                <a:srgbClr val="FF0000"/>
              </a:solidFill>
              <a:latin typeface="+mn-lt"/>
              <a:ea typeface="+mn-ea"/>
              <a:cs typeface="+mn-cs"/>
            </a:defRPr>
          </a:pPr>
          <a:endParaRPr lang="en-US"/>
        </a:p>
      </c:txPr>
    </c:title>
    <c:autoTitleDeleted val="0"/>
    <c:plotArea>
      <c:layout/>
      <c:barChart>
        <c:barDir val="bar"/>
        <c:grouping val="clustered"/>
        <c:varyColors val="0"/>
        <c:ser>
          <c:idx val="0"/>
          <c:order val="0"/>
          <c:tx>
            <c:strRef>
              <c:f>Sheet2!$D$25</c:f>
              <c:strCache>
                <c:ptCount val="1"/>
                <c:pt idx="0">
                  <c:v>Yes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Sheet2!$B$26:$B$31</c:f>
              <c:strCache>
                <c:ptCount val="6"/>
                <c:pt idx="0">
                  <c:v>Ever heard of STIs before </c:v>
                </c:pt>
                <c:pt idx="1">
                  <c:v>Told by a doctor had an STI in last 12 months</c:v>
                </c:pt>
                <c:pt idx="2">
                  <c:v>Had discharge from penis or anus</c:v>
                </c:pt>
                <c:pt idx="3">
                  <c:v>Sought treatment from medical practitioners for the discharge (n=29)</c:v>
                </c:pt>
                <c:pt idx="4">
                  <c:v>Ever visited a health facility </c:v>
                </c:pt>
                <c:pt idx="5">
                  <c:v>Disclosed that they are MSM (n=112)</c:v>
                </c:pt>
              </c:strCache>
            </c:strRef>
          </c:cat>
          <c:val>
            <c:numRef>
              <c:f>Sheet2!$D$26:$D$31</c:f>
              <c:numCache>
                <c:formatCode>General</c:formatCode>
                <c:ptCount val="6"/>
                <c:pt idx="0">
                  <c:v>89.7</c:v>
                </c:pt>
                <c:pt idx="1">
                  <c:v>12.1</c:v>
                </c:pt>
                <c:pt idx="2">
                  <c:v>17.600000000000001</c:v>
                </c:pt>
                <c:pt idx="3">
                  <c:v>75.900000000000006</c:v>
                </c:pt>
                <c:pt idx="4">
                  <c:v>67.900000000000006</c:v>
                </c:pt>
                <c:pt idx="5">
                  <c:v>4.5</c:v>
                </c:pt>
              </c:numCache>
            </c:numRef>
          </c:val>
          <c:extLst xmlns:c16r2="http://schemas.microsoft.com/office/drawing/2015/06/chart">
            <c:ext xmlns:c16="http://schemas.microsoft.com/office/drawing/2014/chart" uri="{C3380CC4-5D6E-409C-BE32-E72D297353CC}">
              <c16:uniqueId val="{00000000-C3A9-47C9-A5B8-3EC7FDB5E5F8}"/>
            </c:ext>
          </c:extLst>
        </c:ser>
        <c:dLbls>
          <c:showLegendKey val="0"/>
          <c:showVal val="0"/>
          <c:showCatName val="0"/>
          <c:showSerName val="0"/>
          <c:showPercent val="0"/>
          <c:showBubbleSize val="0"/>
        </c:dLbls>
        <c:gapWidth val="182"/>
        <c:axId val="132647488"/>
        <c:axId val="132647880"/>
      </c:barChart>
      <c:catAx>
        <c:axId val="132647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2647880"/>
        <c:crosses val="autoZero"/>
        <c:auto val="1"/>
        <c:lblAlgn val="ctr"/>
        <c:lblOffset val="100"/>
        <c:noMultiLvlLbl val="0"/>
      </c:catAx>
      <c:valAx>
        <c:axId val="1326478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2647488"/>
        <c:crosses val="autoZero"/>
        <c:crossBetween val="between"/>
      </c:valAx>
      <c:spPr>
        <a:noFill/>
        <a:ln>
          <a:noFill/>
        </a:ln>
        <a:effectLst/>
      </c:spPr>
    </c:plotArea>
    <c:plotVisOnly val="1"/>
    <c:dispBlanksAs val="gap"/>
    <c:showDLblsOverMax val="0"/>
  </c:chart>
  <c:spPr>
    <a:noFill/>
    <a:ln>
      <a:solidFill>
        <a:srgbClr val="FFC000"/>
      </a:solidFill>
    </a:ln>
    <a:effectLst/>
  </c:spPr>
  <c:txPr>
    <a:bodyPr/>
    <a:lstStyle/>
    <a:p>
      <a:pPr>
        <a:defRPr sz="16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Sheet6!$D$22</c:f>
              <c:strCache>
                <c:ptCount val="1"/>
                <c:pt idx="0">
                  <c:v>Percentage (%) </c:v>
                </c:pt>
              </c:strCache>
            </c:strRef>
          </c:tx>
          <c:spPr>
            <a:solidFill>
              <a:schemeClr val="accent1">
                <a:lumMod val="75000"/>
              </a:schemeClr>
            </a:solidFill>
            <a:ln>
              <a:noFill/>
            </a:ln>
            <a:effectLst/>
          </c:spPr>
          <c:invertIfNegative val="0"/>
          <c:dPt>
            <c:idx val="1"/>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1-2C31-4B42-A072-FA5F7189AC04}"/>
              </c:ext>
            </c:extLst>
          </c:dPt>
          <c:dPt>
            <c:idx val="2"/>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3-2C31-4B42-A072-FA5F7189AC04}"/>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5-2C31-4B42-A072-FA5F7189AC04}"/>
              </c:ext>
            </c:extLst>
          </c:dPt>
          <c:dPt>
            <c:idx val="4"/>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2C31-4B42-A072-FA5F7189AC04}"/>
              </c:ext>
            </c:extLst>
          </c:dPt>
          <c:dPt>
            <c:idx val="5"/>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9-2C31-4B42-A072-FA5F7189AC04}"/>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Raleway" panose="020B0503030101060003"/>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Sheet6!$B$23:$B$29</c:f>
              <c:strCache>
                <c:ptCount val="7"/>
                <c:pt idx="0">
                  <c:v>3.3B HIV prevalence among men who have sex with men (N=152)</c:v>
                </c:pt>
                <c:pt idx="1">
                  <c:v>3.4B HIV testing among men who have sex with men</c:v>
                </c:pt>
                <c:pt idx="2">
                  <c:v>3.6B Condom use among men who have sex with men</c:v>
                </c:pt>
                <c:pt idx="3">
                  <c:v>3.7B Coverage of HIV prevention programmes among men who have sex with men</c:v>
                </c:pt>
                <c:pt idx="4">
                  <c:v>3.12 Active syphilis among men who have sex with men (N=152)</c:v>
                </c:pt>
                <c:pt idx="5">
                  <c:v>3.18 Condom use at last high-risk sex</c:v>
                </c:pt>
                <c:pt idx="6">
                  <c:v>4.2B Avoidance of health care among  men who have sex with men because of stigma and discrimination </c:v>
                </c:pt>
              </c:strCache>
            </c:strRef>
          </c:cat>
          <c:val>
            <c:numRef>
              <c:f>Sheet6!$D$23:$D$29</c:f>
              <c:numCache>
                <c:formatCode>General</c:formatCode>
                <c:ptCount val="7"/>
                <c:pt idx="0">
                  <c:v>3.3</c:v>
                </c:pt>
                <c:pt idx="1">
                  <c:v>76</c:v>
                </c:pt>
                <c:pt idx="2">
                  <c:v>26.1</c:v>
                </c:pt>
                <c:pt idx="3">
                  <c:v>26.1</c:v>
                </c:pt>
                <c:pt idx="4">
                  <c:v>3.3</c:v>
                </c:pt>
                <c:pt idx="5">
                  <c:v>29.6</c:v>
                </c:pt>
                <c:pt idx="6">
                  <c:v>22</c:v>
                </c:pt>
              </c:numCache>
            </c:numRef>
          </c:val>
          <c:extLst xmlns:c16r2="http://schemas.microsoft.com/office/drawing/2015/06/chart">
            <c:ext xmlns:c16="http://schemas.microsoft.com/office/drawing/2014/chart" uri="{C3380CC4-5D6E-409C-BE32-E72D297353CC}">
              <c16:uniqueId val="{0000000A-2C31-4B42-A072-FA5F7189AC04}"/>
            </c:ext>
          </c:extLst>
        </c:ser>
        <c:dLbls>
          <c:showLegendKey val="0"/>
          <c:showVal val="0"/>
          <c:showCatName val="0"/>
          <c:showSerName val="0"/>
          <c:showPercent val="0"/>
          <c:showBubbleSize val="0"/>
        </c:dLbls>
        <c:gapWidth val="182"/>
        <c:axId val="132648664"/>
        <c:axId val="209133232"/>
      </c:barChart>
      <c:catAx>
        <c:axId val="132648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aleway" panose="020B0503030101060003"/>
                <a:ea typeface="+mn-ea"/>
                <a:cs typeface="+mn-cs"/>
              </a:defRPr>
            </a:pPr>
            <a:endParaRPr lang="en-US"/>
          </a:p>
        </c:txPr>
        <c:crossAx val="209133232"/>
        <c:crosses val="autoZero"/>
        <c:auto val="1"/>
        <c:lblAlgn val="ctr"/>
        <c:lblOffset val="100"/>
        <c:noMultiLvlLbl val="0"/>
      </c:catAx>
      <c:valAx>
        <c:axId val="209133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aleway" panose="020B0503030101060003"/>
                <a:ea typeface="+mn-ea"/>
                <a:cs typeface="+mn-cs"/>
              </a:defRPr>
            </a:pPr>
            <a:endParaRPr lang="en-US"/>
          </a:p>
        </c:txPr>
        <c:crossAx val="132648664"/>
        <c:crosses val="autoZero"/>
        <c:crossBetween val="between"/>
      </c:valAx>
      <c:spPr>
        <a:noFill/>
        <a:ln>
          <a:noFill/>
        </a:ln>
        <a:effectLst/>
      </c:spPr>
    </c:plotArea>
    <c:plotVisOnly val="1"/>
    <c:dispBlanksAs val="gap"/>
    <c:showDLblsOverMax val="0"/>
  </c:chart>
  <c:spPr>
    <a:noFill/>
    <a:ln>
      <a:solidFill>
        <a:srgbClr val="FFC000"/>
      </a:solidFill>
    </a:ln>
    <a:effectLst/>
  </c:spPr>
  <c:txPr>
    <a:bodyPr/>
    <a:lstStyle/>
    <a:p>
      <a:pPr>
        <a:defRPr sz="1400">
          <a:latin typeface="Raleway" panose="020B0503030101060003"/>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a:defRPr sz="1200"/>
            </a:lvl1pPr>
          </a:lstStyle>
          <a:p>
            <a:fld id="{0A625521-94A0-460B-B873-2E433DA52D80}" type="datetimeFigureOut">
              <a:rPr lang="en-GB" smtClean="0"/>
              <a:t>24/07/2018</a:t>
            </a:fld>
            <a:endParaRPr lang="en-GB"/>
          </a:p>
        </p:txBody>
      </p:sp>
      <p:sp>
        <p:nvSpPr>
          <p:cNvPr id="4" name="Footer Placeholder 3"/>
          <p:cNvSpPr>
            <a:spLocks noGrp="1"/>
          </p:cNvSpPr>
          <p:nvPr>
            <p:ph type="ftr" sz="quarter" idx="2"/>
          </p:nvPr>
        </p:nvSpPr>
        <p:spPr>
          <a:xfrm>
            <a:off x="0" y="8829573"/>
            <a:ext cx="3038604" cy="46534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159" y="8829573"/>
            <a:ext cx="3038604" cy="465340"/>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0E191326-E1E9-4B76-98F1-B1D4867C6C41}" type="datetimeFigureOut">
              <a:rPr lang="en-US" smtClean="0"/>
              <a:t>7/24/2018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1059"/>
            <a:ext cx="3038604" cy="46534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31059"/>
            <a:ext cx="3038604" cy="465341"/>
          </a:xfrm>
          <a:prstGeom prst="rect">
            <a:avLst/>
          </a:prstGeom>
        </p:spPr>
        <p:txBody>
          <a:bodyPr vert="horz" lIns="91440" tIns="45720" rIns="91440" bIns="45720" rtlCol="0" anchor="b"/>
          <a:lstStyle>
            <a:lvl1pPr algn="r">
              <a:defRPr sz="1200"/>
            </a:lvl1pPr>
          </a:lstStyle>
          <a:p>
            <a:fld id="{05D9894B-CC76-478B-AC22-5D428E9F10FA}" type="slidenum">
              <a:rPr lang="en-US" smtClean="0"/>
              <a:t>‹#›</a:t>
            </a:fld>
            <a:endParaRPr lang="en-US"/>
          </a:p>
        </p:txBody>
      </p:sp>
    </p:spTree>
    <p:extLst>
      <p:ext uri="{BB962C8B-B14F-4D97-AF65-F5344CB8AC3E}">
        <p14:creationId xmlns:p14="http://schemas.microsoft.com/office/powerpoint/2010/main" val="372459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9894B-CC76-478B-AC22-5D428E9F10FA}" type="slidenum">
              <a:rPr lang="en-US" smtClean="0"/>
              <a:t>1</a:t>
            </a:fld>
            <a:endParaRPr lang="en-US"/>
          </a:p>
        </p:txBody>
      </p:sp>
    </p:spTree>
    <p:extLst>
      <p:ext uri="{BB962C8B-B14F-4D97-AF65-F5344CB8AC3E}">
        <p14:creationId xmlns:p14="http://schemas.microsoft.com/office/powerpoint/2010/main" val="234783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Reasons for</a:t>
            </a:r>
            <a:r>
              <a:rPr lang="en-US" baseline="0" dirty="0" smtClean="0"/>
              <a:t> not using </a:t>
            </a:r>
            <a:r>
              <a:rPr lang="en-US" baseline="0" dirty="0" err="1" smtClean="0"/>
              <a:t>using</a:t>
            </a:r>
            <a:r>
              <a:rPr lang="en-US" baseline="0" dirty="0" smtClean="0"/>
              <a:t>:</a:t>
            </a:r>
          </a:p>
          <a:p>
            <a:r>
              <a:rPr lang="en-GB" sz="1200" i="1" dirty="0" smtClean="0"/>
              <a:t>“Condoms were not available at the time and  they take away pleasure” (</a:t>
            </a:r>
            <a:r>
              <a:rPr lang="en-GB" sz="1200" i="1" dirty="0" err="1" smtClean="0"/>
              <a:t>Yambio</a:t>
            </a:r>
            <a:r>
              <a:rPr lang="en-GB" sz="1200" i="1" dirty="0" smtClean="0"/>
              <a:t> FGD participant) </a:t>
            </a:r>
          </a:p>
          <a:p>
            <a:r>
              <a:rPr lang="en-GB" sz="1200" i="1" dirty="0" smtClean="0">
                <a:solidFill>
                  <a:schemeClr val="accent6">
                    <a:lumMod val="75000"/>
                  </a:schemeClr>
                </a:solidFill>
              </a:rPr>
              <a:t>“Sometimes I forget to use condoms when in a hurry</a:t>
            </a:r>
            <a:r>
              <a:rPr lang="en-GB" sz="1200" dirty="0" smtClean="0">
                <a:solidFill>
                  <a:schemeClr val="accent6">
                    <a:lumMod val="75000"/>
                  </a:schemeClr>
                </a:solidFill>
              </a:rPr>
              <a:t>” (Torit FGD Participant)</a:t>
            </a:r>
          </a:p>
          <a:p>
            <a:r>
              <a:rPr lang="en-GB" sz="1200" dirty="0" smtClean="0"/>
              <a:t>“</a:t>
            </a:r>
            <a:r>
              <a:rPr lang="en-GB" sz="1200" i="1" dirty="0" smtClean="0"/>
              <a:t>It depends on whether you trust your partner, some partners refuse to use condoms</a:t>
            </a:r>
            <a:r>
              <a:rPr lang="en-GB" sz="1200" dirty="0" smtClean="0"/>
              <a:t>” (Juba FGD Participant). </a:t>
            </a:r>
          </a:p>
          <a:p>
            <a:r>
              <a:rPr lang="en-GB" sz="1200" dirty="0" smtClean="0">
                <a:solidFill>
                  <a:schemeClr val="accent6">
                    <a:lumMod val="75000"/>
                  </a:schemeClr>
                </a:solidFill>
              </a:rPr>
              <a:t>“</a:t>
            </a:r>
            <a:r>
              <a:rPr lang="en-GB" sz="1200" i="1" dirty="0" smtClean="0">
                <a:solidFill>
                  <a:schemeClr val="accent6">
                    <a:lumMod val="75000"/>
                  </a:schemeClr>
                </a:solidFill>
              </a:rPr>
              <a:t>Sometimes one can be busy and does not go to collect the condoms”</a:t>
            </a:r>
            <a:r>
              <a:rPr lang="en-GB" sz="1200" dirty="0" smtClean="0">
                <a:solidFill>
                  <a:schemeClr val="accent6">
                    <a:lumMod val="75000"/>
                  </a:schemeClr>
                </a:solidFill>
              </a:rPr>
              <a:t> (Torit FGD Participant) </a:t>
            </a:r>
          </a:p>
          <a:p>
            <a:r>
              <a:rPr lang="en-GB" sz="1200" i="1" dirty="0" smtClean="0"/>
              <a:t>“Perceive condoms as being for female sex workers</a:t>
            </a:r>
            <a:r>
              <a:rPr lang="en-GB" sz="1200" dirty="0" smtClean="0"/>
              <a:t>” (</a:t>
            </a:r>
            <a:r>
              <a:rPr lang="en-GB" sz="1200" dirty="0" err="1" smtClean="0"/>
              <a:t>Yambio</a:t>
            </a:r>
            <a:r>
              <a:rPr lang="en-GB" sz="1200" dirty="0" smtClean="0"/>
              <a:t> FGD Participant)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05D9894B-CC76-478B-AC22-5D428E9F10FA}" type="slidenum">
              <a:rPr lang="en-US" smtClean="0"/>
              <a:t>11</a:t>
            </a:fld>
            <a:endParaRPr lang="en-US"/>
          </a:p>
        </p:txBody>
      </p:sp>
    </p:spTree>
    <p:extLst>
      <p:ext uri="{BB962C8B-B14F-4D97-AF65-F5344CB8AC3E}">
        <p14:creationId xmlns:p14="http://schemas.microsoft.com/office/powerpoint/2010/main" val="2165431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9894B-CC76-478B-AC22-5D428E9F10FA}" type="slidenum">
              <a:rPr lang="en-US" smtClean="0"/>
              <a:t>12</a:t>
            </a:fld>
            <a:endParaRPr lang="en-US"/>
          </a:p>
        </p:txBody>
      </p:sp>
    </p:spTree>
    <p:extLst>
      <p:ext uri="{BB962C8B-B14F-4D97-AF65-F5344CB8AC3E}">
        <p14:creationId xmlns:p14="http://schemas.microsoft.com/office/powerpoint/2010/main" val="3351351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9894B-CC76-478B-AC22-5D428E9F10FA}" type="slidenum">
              <a:rPr lang="en-US" smtClean="0"/>
              <a:t>13</a:t>
            </a:fld>
            <a:endParaRPr lang="en-US"/>
          </a:p>
        </p:txBody>
      </p:sp>
    </p:spTree>
    <p:extLst>
      <p:ext uri="{BB962C8B-B14F-4D97-AF65-F5344CB8AC3E}">
        <p14:creationId xmlns:p14="http://schemas.microsoft.com/office/powerpoint/2010/main" val="2388149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9894B-CC76-478B-AC22-5D428E9F10FA}" type="slidenum">
              <a:rPr lang="en-US" smtClean="0"/>
              <a:t>14</a:t>
            </a:fld>
            <a:endParaRPr lang="en-US"/>
          </a:p>
        </p:txBody>
      </p:sp>
    </p:spTree>
    <p:extLst>
      <p:ext uri="{BB962C8B-B14F-4D97-AF65-F5344CB8AC3E}">
        <p14:creationId xmlns:p14="http://schemas.microsoft.com/office/powerpoint/2010/main" val="508731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9894B-CC76-478B-AC22-5D428E9F10FA}" type="slidenum">
              <a:rPr lang="en-US" smtClean="0"/>
              <a:t>3</a:t>
            </a:fld>
            <a:endParaRPr lang="en-US"/>
          </a:p>
        </p:txBody>
      </p:sp>
    </p:spTree>
    <p:extLst>
      <p:ext uri="{BB962C8B-B14F-4D97-AF65-F5344CB8AC3E}">
        <p14:creationId xmlns:p14="http://schemas.microsoft.com/office/powerpoint/2010/main" val="179205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9894B-CC76-478B-AC22-5D428E9F10FA}" type="slidenum">
              <a:rPr lang="en-US" smtClean="0"/>
              <a:t>4</a:t>
            </a:fld>
            <a:endParaRPr lang="en-US"/>
          </a:p>
        </p:txBody>
      </p:sp>
    </p:spTree>
    <p:extLst>
      <p:ext uri="{BB962C8B-B14F-4D97-AF65-F5344CB8AC3E}">
        <p14:creationId xmlns:p14="http://schemas.microsoft.com/office/powerpoint/2010/main" val="235302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for the whole country but</a:t>
            </a:r>
            <a:r>
              <a:rPr lang="en-US" baseline="0" dirty="0" smtClean="0"/>
              <a:t> suggested sites – for 6 sites</a:t>
            </a:r>
            <a:endParaRPr lang="en-US" dirty="0"/>
          </a:p>
        </p:txBody>
      </p:sp>
      <p:sp>
        <p:nvSpPr>
          <p:cNvPr id="4" name="Slide Number Placeholder 3"/>
          <p:cNvSpPr>
            <a:spLocks noGrp="1"/>
          </p:cNvSpPr>
          <p:nvPr>
            <p:ph type="sldNum" sz="quarter" idx="10"/>
          </p:nvPr>
        </p:nvSpPr>
        <p:spPr/>
        <p:txBody>
          <a:bodyPr/>
          <a:lstStyle/>
          <a:p>
            <a:fld id="{05D9894B-CC76-478B-AC22-5D428E9F10FA}" type="slidenum">
              <a:rPr lang="en-US" smtClean="0"/>
              <a:t>5</a:t>
            </a:fld>
            <a:endParaRPr lang="en-US"/>
          </a:p>
        </p:txBody>
      </p:sp>
    </p:spTree>
    <p:extLst>
      <p:ext uri="{BB962C8B-B14F-4D97-AF65-F5344CB8AC3E}">
        <p14:creationId xmlns:p14="http://schemas.microsoft.com/office/powerpoint/2010/main" val="1369452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9894B-CC76-478B-AC22-5D428E9F10FA}" type="slidenum">
              <a:rPr lang="en-US" smtClean="0"/>
              <a:t>6</a:t>
            </a:fld>
            <a:endParaRPr lang="en-US"/>
          </a:p>
        </p:txBody>
      </p:sp>
    </p:spTree>
    <p:extLst>
      <p:ext uri="{BB962C8B-B14F-4D97-AF65-F5344CB8AC3E}">
        <p14:creationId xmlns:p14="http://schemas.microsoft.com/office/powerpoint/2010/main" val="4198197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9894B-CC76-478B-AC22-5D428E9F10FA}" type="slidenum">
              <a:rPr lang="en-US" smtClean="0"/>
              <a:t>7</a:t>
            </a:fld>
            <a:endParaRPr lang="en-US"/>
          </a:p>
        </p:txBody>
      </p:sp>
    </p:spTree>
    <p:extLst>
      <p:ext uri="{BB962C8B-B14F-4D97-AF65-F5344CB8AC3E}">
        <p14:creationId xmlns:p14="http://schemas.microsoft.com/office/powerpoint/2010/main" val="2606337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9894B-CC76-478B-AC22-5D428E9F10FA}" type="slidenum">
              <a:rPr lang="en-US" smtClean="0"/>
              <a:t>8</a:t>
            </a:fld>
            <a:endParaRPr lang="en-US"/>
          </a:p>
        </p:txBody>
      </p:sp>
    </p:spTree>
    <p:extLst>
      <p:ext uri="{BB962C8B-B14F-4D97-AF65-F5344CB8AC3E}">
        <p14:creationId xmlns:p14="http://schemas.microsoft.com/office/powerpoint/2010/main" val="4015320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9894B-CC76-478B-AC22-5D428E9F10FA}" type="slidenum">
              <a:rPr lang="en-US" smtClean="0"/>
              <a:t>9</a:t>
            </a:fld>
            <a:endParaRPr lang="en-US"/>
          </a:p>
        </p:txBody>
      </p:sp>
    </p:spTree>
    <p:extLst>
      <p:ext uri="{BB962C8B-B14F-4D97-AF65-F5344CB8AC3E}">
        <p14:creationId xmlns:p14="http://schemas.microsoft.com/office/powerpoint/2010/main" val="3362976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D9894B-CC76-478B-AC22-5D428E9F10FA}" type="slidenum">
              <a:rPr lang="en-US" smtClean="0"/>
              <a:t>10</a:t>
            </a:fld>
            <a:endParaRPr lang="en-US"/>
          </a:p>
        </p:txBody>
      </p:sp>
    </p:spTree>
    <p:extLst>
      <p:ext uri="{BB962C8B-B14F-4D97-AF65-F5344CB8AC3E}">
        <p14:creationId xmlns:p14="http://schemas.microsoft.com/office/powerpoint/2010/main" val="794876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9113" y="1843805"/>
            <a:ext cx="8105775" cy="2662481"/>
          </a:xfrm>
          <a:prstGeom prst="rect">
            <a:avLst/>
          </a:prstGeom>
        </p:spPr>
      </p:pic>
      <p:grpSp>
        <p:nvGrpSpPr>
          <p:cNvPr id="4" name="Group 3"/>
          <p:cNvGrpSpPr/>
          <p:nvPr userDrawn="1"/>
        </p:nvGrpSpPr>
        <p:grpSpPr>
          <a:xfrm>
            <a:off x="1647825" y="6035773"/>
            <a:ext cx="7727992" cy="454358"/>
            <a:chOff x="1647825" y="6035773"/>
            <a:chExt cx="7727992" cy="454358"/>
          </a:xfrm>
        </p:grpSpPr>
        <p:sp>
          <p:nvSpPr>
            <p:cNvPr id="2" name="TextBox 1"/>
            <p:cNvSpPr txBox="1"/>
            <p:nvPr userDrawn="1"/>
          </p:nvSpPr>
          <p:spPr>
            <a:xfrm>
              <a:off x="2108242" y="6077480"/>
              <a:ext cx="7267575" cy="369332"/>
            </a:xfrm>
            <a:prstGeom prst="rect">
              <a:avLst/>
            </a:prstGeom>
            <a:noFill/>
          </p:spPr>
          <p:txBody>
            <a:bodyPr wrap="square" rtlCol="0">
              <a:spAutoFit/>
            </a:bodyPr>
            <a:lstStyle/>
            <a:p>
              <a:pPr algn="l"/>
              <a:r>
                <a:rPr lang="fr-CH" sz="18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8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8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8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800" kern="12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7825" y="6035773"/>
              <a:ext cx="460417" cy="454358"/>
            </a:xfrm>
            <a:prstGeom prst="rect">
              <a:avLst/>
            </a:prstGeom>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62844" y="1600201"/>
            <a:ext cx="8018313"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047" y="6359567"/>
            <a:ext cx="1066968" cy="354242"/>
          </a:xfrm>
          <a:prstGeom prst="rect">
            <a:avLst/>
          </a:prstGeom>
        </p:spPr>
      </p:pic>
      <p:grpSp>
        <p:nvGrpSpPr>
          <p:cNvPr id="4" name="Group 3"/>
          <p:cNvGrpSpPr/>
          <p:nvPr userDrawn="1"/>
        </p:nvGrpSpPr>
        <p:grpSpPr>
          <a:xfrm>
            <a:off x="562844" y="6370078"/>
            <a:ext cx="6789798" cy="333221"/>
            <a:chOff x="562844" y="6370078"/>
            <a:chExt cx="6789798" cy="333221"/>
          </a:xfrm>
        </p:grpSpPr>
        <p:sp>
          <p:nvSpPr>
            <p:cNvPr id="8" name="TextBox 7"/>
            <p:cNvSpPr txBox="1"/>
            <p:nvPr userDrawn="1"/>
          </p:nvSpPr>
          <p:spPr>
            <a:xfrm>
              <a:off x="844967" y="6382800"/>
              <a:ext cx="6507675"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0078"/>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3298" y="6356704"/>
            <a:ext cx="1078471" cy="358060"/>
          </a:xfrm>
          <a:prstGeom prst="rect">
            <a:avLst/>
          </a:prstGeom>
        </p:spPr>
      </p:pic>
      <p:grpSp>
        <p:nvGrpSpPr>
          <p:cNvPr id="4" name="Group 3"/>
          <p:cNvGrpSpPr/>
          <p:nvPr userDrawn="1"/>
        </p:nvGrpSpPr>
        <p:grpSpPr>
          <a:xfrm>
            <a:off x="446359" y="6369124"/>
            <a:ext cx="6919640" cy="333221"/>
            <a:chOff x="446359" y="6369124"/>
            <a:chExt cx="6919640" cy="333221"/>
          </a:xfrm>
        </p:grpSpPr>
        <p:sp>
          <p:nvSpPr>
            <p:cNvPr id="7" name="TextBox 6"/>
            <p:cNvSpPr txBox="1"/>
            <p:nvPr userDrawn="1"/>
          </p:nvSpPr>
          <p:spPr>
            <a:xfrm>
              <a:off x="728482" y="6381846"/>
              <a:ext cx="6637517"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359"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6"/>
            <a:ext cx="7772400" cy="1470025"/>
          </a:xfrm>
        </p:spPr>
        <p:txBody>
          <a:bodyPr/>
          <a:lstStyle>
            <a:lvl1pPr>
              <a:defRPr>
                <a:solidFill>
                  <a:srgbClr val="0099D2"/>
                </a:solidFill>
                <a:latin typeface="Raleway" panose="020B0503030101060003" pitchFamily="34" charset="0"/>
              </a:defRPr>
            </a:lvl1pPr>
          </a:lstStyle>
          <a:p>
            <a:r>
              <a:rPr lang="en-AU" dirty="0" smtClean="0"/>
              <a:t>Click to enter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ED1C24"/>
                </a:solidFill>
                <a:latin typeface="Raleway" panose="020B05030301010600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enter presenter name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588" y="343814"/>
            <a:ext cx="4112824" cy="1350927"/>
          </a:xfrm>
          <a:prstGeom prst="rect">
            <a:avLst/>
          </a:prstGeom>
        </p:spPr>
      </p:pic>
      <p:grpSp>
        <p:nvGrpSpPr>
          <p:cNvPr id="4" name="Group 3"/>
          <p:cNvGrpSpPr/>
          <p:nvPr userDrawn="1"/>
        </p:nvGrpSpPr>
        <p:grpSpPr>
          <a:xfrm>
            <a:off x="2186377" y="6447071"/>
            <a:ext cx="6551223" cy="333673"/>
            <a:chOff x="3209637" y="6447071"/>
            <a:chExt cx="6551223" cy="333673"/>
          </a:xfrm>
        </p:grpSpPr>
        <p:sp>
          <p:nvSpPr>
            <p:cNvPr id="10" name="TextBox 9"/>
            <p:cNvSpPr txBox="1"/>
            <p:nvPr userDrawn="1"/>
          </p:nvSpPr>
          <p:spPr>
            <a:xfrm>
              <a:off x="3491760" y="6447071"/>
              <a:ext cx="626910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baseline="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9637" y="6447523"/>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2860" y="274639"/>
            <a:ext cx="8018280"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62860" y="1600201"/>
            <a:ext cx="8018280" cy="4525963"/>
          </a:xfrm>
        </p:spPr>
        <p:txBody>
          <a:bodyPr/>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3"/>
            <a:ext cx="1078471" cy="358060"/>
          </a:xfrm>
          <a:prstGeom prst="rect">
            <a:avLst/>
          </a:prstGeom>
        </p:spPr>
      </p:pic>
      <p:grpSp>
        <p:nvGrpSpPr>
          <p:cNvPr id="4" name="Group 3"/>
          <p:cNvGrpSpPr/>
          <p:nvPr userDrawn="1"/>
        </p:nvGrpSpPr>
        <p:grpSpPr>
          <a:xfrm>
            <a:off x="562860" y="6372783"/>
            <a:ext cx="6999083" cy="333221"/>
            <a:chOff x="562860" y="6372783"/>
            <a:chExt cx="6999083" cy="333221"/>
          </a:xfrm>
        </p:grpSpPr>
        <p:sp>
          <p:nvSpPr>
            <p:cNvPr id="7" name="TextBox 6"/>
            <p:cNvSpPr txBox="1"/>
            <p:nvPr userDrawn="1"/>
          </p:nvSpPr>
          <p:spPr>
            <a:xfrm>
              <a:off x="844984" y="6385505"/>
              <a:ext cx="6716959" cy="307777"/>
            </a:xfrm>
            <a:prstGeom prst="rect">
              <a:avLst/>
            </a:prstGeom>
            <a:noFill/>
          </p:spPr>
          <p:txBody>
            <a:bodyPr wrap="square" rtlCol="0">
              <a:spAutoFit/>
            </a:bodyPr>
            <a:lstStyle/>
            <a:p>
              <a:pPr algn="l"/>
              <a:r>
                <a:rPr lang="fr-CH" sz="1400" dirty="0" smtClean="0">
                  <a:solidFill>
                    <a:srgbClr val="FF0000"/>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FF0000"/>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FF0000"/>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60" y="6372783"/>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1"/>
            <a:ext cx="7772400" cy="1362075"/>
          </a:xfrm>
        </p:spPr>
        <p:txBody>
          <a:bodyPr anchor="t"/>
          <a:lstStyle>
            <a:lvl1pPr algn="l">
              <a:defRPr sz="4000" b="1" cap="all">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rgbClr val="ED1C24"/>
                </a:solidFill>
                <a:latin typeface="Raleway" panose="020B05030301010600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4" name="Group 3"/>
          <p:cNvGrpSpPr/>
          <p:nvPr userDrawn="1"/>
        </p:nvGrpSpPr>
        <p:grpSpPr>
          <a:xfrm>
            <a:off x="685800" y="6369124"/>
            <a:ext cx="6948714" cy="333221"/>
            <a:chOff x="685800" y="6369124"/>
            <a:chExt cx="6948714" cy="333221"/>
          </a:xfrm>
        </p:grpSpPr>
        <p:sp>
          <p:nvSpPr>
            <p:cNvPr id="10" name="TextBox 9"/>
            <p:cNvSpPr txBox="1"/>
            <p:nvPr userDrawn="1"/>
          </p:nvSpPr>
          <p:spPr>
            <a:xfrm>
              <a:off x="967924" y="6381846"/>
              <a:ext cx="666659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2897" y="274639"/>
            <a:ext cx="8298205"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22897" y="1600201"/>
            <a:ext cx="3836708"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2502" y="1600201"/>
            <a:ext cx="4038600" cy="4525963"/>
          </a:xfrm>
        </p:spPr>
        <p:txBody>
          <a:bodyPr/>
          <a:lstStyle>
            <a:lvl1pPr>
              <a:defRPr sz="2800">
                <a:latin typeface="Raleway" panose="020B0503030101060003" pitchFamily="34" charset="0"/>
              </a:defRPr>
            </a:lvl1pPr>
            <a:lvl2pPr>
              <a:defRPr sz="2400">
                <a:latin typeface="Raleway" panose="020B0503030101060003" pitchFamily="34" charset="0"/>
              </a:defRPr>
            </a:lvl2pPr>
            <a:lvl3pPr>
              <a:defRPr sz="2000">
                <a:latin typeface="Raleway" panose="020B0503030101060003" pitchFamily="34" charset="0"/>
              </a:defRPr>
            </a:lvl3pPr>
            <a:lvl4pPr>
              <a:defRPr sz="1800">
                <a:latin typeface="Raleway" panose="020B0503030101060003" pitchFamily="34" charset="0"/>
              </a:defRPr>
            </a:lvl4pPr>
            <a:lvl5pPr>
              <a:defRPr sz="1800">
                <a:latin typeface="Raleway" panose="020B0503030101060003" pitchFamily="34" charset="0"/>
              </a:defRPr>
            </a:lvl5pPr>
            <a:lvl6pPr>
              <a:defRPr sz="1800"/>
            </a:lvl6pPr>
            <a:lvl7pPr>
              <a:defRPr sz="1800"/>
            </a:lvl7pPr>
            <a:lvl8pPr>
              <a:defRPr sz="1800"/>
            </a:lvl8pPr>
            <a:lvl9pPr>
              <a:defRPr sz="18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422897" y="6369124"/>
            <a:ext cx="7269674" cy="333221"/>
            <a:chOff x="422897" y="6369124"/>
            <a:chExt cx="7269674" cy="333221"/>
          </a:xfrm>
        </p:grpSpPr>
        <p:sp>
          <p:nvSpPr>
            <p:cNvPr id="9" name="TextBox 8"/>
            <p:cNvSpPr txBox="1"/>
            <p:nvPr userDrawn="1"/>
          </p:nvSpPr>
          <p:spPr>
            <a:xfrm>
              <a:off x="705021" y="6381846"/>
              <a:ext cx="698755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2897"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8241" y="1535113"/>
            <a:ext cx="383829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68241" y="2174875"/>
            <a:ext cx="383829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39382"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53938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7" name="Group 6"/>
          <p:cNvGrpSpPr/>
          <p:nvPr userDrawn="1"/>
        </p:nvGrpSpPr>
        <p:grpSpPr>
          <a:xfrm>
            <a:off x="562844" y="6372781"/>
            <a:ext cx="7107956" cy="333221"/>
            <a:chOff x="562844" y="6372781"/>
            <a:chExt cx="7107956" cy="333221"/>
          </a:xfrm>
        </p:grpSpPr>
        <p:sp>
          <p:nvSpPr>
            <p:cNvPr id="12" name="TextBox 11"/>
            <p:cNvSpPr txBox="1"/>
            <p:nvPr userDrawn="1"/>
          </p:nvSpPr>
          <p:spPr>
            <a:xfrm>
              <a:off x="844968" y="6385503"/>
              <a:ext cx="6825832"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844" y="6372781"/>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62844" y="274639"/>
            <a:ext cx="8018313" cy="1143000"/>
          </a:xfrm>
        </p:spPr>
        <p:txBody>
          <a:bodyPr>
            <a:normAutofit/>
          </a:bodyPr>
          <a:lstStyle>
            <a:lvl1pPr>
              <a:defRPr sz="4000" b="1">
                <a:solidFill>
                  <a:srgbClr val="0099D2"/>
                </a:solidFill>
                <a:latin typeface="Raleway" panose="020B0503030101060003" pitchFamily="34"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60361"/>
            <a:ext cx="1078471" cy="358060"/>
          </a:xfrm>
          <a:prstGeom prst="rect">
            <a:avLst/>
          </a:prstGeom>
        </p:spPr>
      </p:pic>
      <p:grpSp>
        <p:nvGrpSpPr>
          <p:cNvPr id="3" name="Group 2"/>
          <p:cNvGrpSpPr/>
          <p:nvPr userDrawn="1"/>
        </p:nvGrpSpPr>
        <p:grpSpPr>
          <a:xfrm>
            <a:off x="510887" y="6372781"/>
            <a:ext cx="7130884" cy="333221"/>
            <a:chOff x="510887" y="6372781"/>
            <a:chExt cx="7130884" cy="333221"/>
          </a:xfrm>
        </p:grpSpPr>
        <p:sp>
          <p:nvSpPr>
            <p:cNvPr id="9" name="TextBox 8"/>
            <p:cNvSpPr txBox="1"/>
            <p:nvPr userDrawn="1"/>
          </p:nvSpPr>
          <p:spPr>
            <a:xfrm>
              <a:off x="793011" y="6385503"/>
              <a:ext cx="6848760"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887" y="6372781"/>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7973" y="273049"/>
            <a:ext cx="2797026" cy="1162051"/>
          </a:xfrm>
        </p:spPr>
        <p:txBody>
          <a:bodyPr anchor="b"/>
          <a:lstStyle>
            <a:lvl1pPr algn="l">
              <a:defRPr sz="2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4503" y="273052"/>
            <a:ext cx="5111750" cy="5853113"/>
          </a:xfrm>
        </p:spPr>
        <p:txBody>
          <a:bodyPr/>
          <a:lstStyle>
            <a:lvl1pPr>
              <a:defRPr sz="3200">
                <a:latin typeface="Raleway" panose="020B0503030101060003" pitchFamily="34" charset="0"/>
              </a:defRPr>
            </a:lvl1pPr>
            <a:lvl2pPr>
              <a:defRPr sz="2800">
                <a:latin typeface="Raleway" panose="020B0503030101060003" pitchFamily="34" charset="0"/>
              </a:defRPr>
            </a:lvl2pPr>
            <a:lvl3pPr>
              <a:defRPr sz="2400">
                <a:latin typeface="Raleway" panose="020B0503030101060003" pitchFamily="34" charset="0"/>
              </a:defRPr>
            </a:lvl3pPr>
            <a:lvl4pPr>
              <a:defRPr sz="2000">
                <a:latin typeface="Raleway" panose="020B0503030101060003" pitchFamily="34" charset="0"/>
              </a:defRPr>
            </a:lvl4pPr>
            <a:lvl5pPr>
              <a:defRPr sz="2000">
                <a:latin typeface="Raleway" panose="020B0503030101060003"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97973" y="1435102"/>
            <a:ext cx="2797026" cy="46910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563366" y="6369124"/>
            <a:ext cx="7129204" cy="333221"/>
            <a:chOff x="563366" y="6369124"/>
            <a:chExt cx="7129204" cy="333221"/>
          </a:xfrm>
        </p:grpSpPr>
        <p:sp>
          <p:nvSpPr>
            <p:cNvPr id="11" name="TextBox 10"/>
            <p:cNvSpPr txBox="1"/>
            <p:nvPr userDrawn="1"/>
          </p:nvSpPr>
          <p:spPr>
            <a:xfrm>
              <a:off x="845489" y="6381846"/>
              <a:ext cx="6847081"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366" y="6369124"/>
              <a:ext cx="337665" cy="333221"/>
            </a:xfrm>
            <a:prstGeom prst="rect">
              <a:avLst/>
            </a:prstGeom>
          </p:spPr>
        </p:pic>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9"/>
          </a:xfrm>
        </p:spPr>
        <p:txBody>
          <a:bodyPr anchor="b"/>
          <a:lstStyle>
            <a:lvl1pPr algn="l">
              <a:defRPr sz="2000" b="1">
                <a:solidFill>
                  <a:srgbClr val="0099D2"/>
                </a:solidFill>
                <a:latin typeface="Raleway" panose="020B0503030101060003"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612775"/>
            <a:ext cx="5486400" cy="4114800"/>
          </a:xfrm>
        </p:spPr>
        <p:txBody>
          <a:bodyPr/>
          <a:lstStyle>
            <a:lvl1pPr marL="0" indent="0">
              <a:buNone/>
              <a:defRPr sz="3200">
                <a:latin typeface="Raleway" panose="020B05030301010600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828800" y="5367338"/>
            <a:ext cx="5486400" cy="804863"/>
          </a:xfrm>
        </p:spPr>
        <p:txBody>
          <a:bodyPr/>
          <a:lstStyle>
            <a:lvl1pPr marL="0" indent="0">
              <a:buNone/>
              <a:defRPr sz="1400">
                <a:latin typeface="Raleway" panose="020B05030301010600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6296" y="6356704"/>
            <a:ext cx="1078471" cy="358060"/>
          </a:xfrm>
          <a:prstGeom prst="rect">
            <a:avLst/>
          </a:prstGeom>
        </p:spPr>
      </p:pic>
      <p:grpSp>
        <p:nvGrpSpPr>
          <p:cNvPr id="5" name="Group 4"/>
          <p:cNvGrpSpPr/>
          <p:nvPr userDrawn="1"/>
        </p:nvGrpSpPr>
        <p:grpSpPr>
          <a:xfrm>
            <a:off x="866487" y="6369124"/>
            <a:ext cx="6251203" cy="333221"/>
            <a:chOff x="866487" y="6369124"/>
            <a:chExt cx="6251203" cy="333221"/>
          </a:xfrm>
        </p:grpSpPr>
        <p:sp>
          <p:nvSpPr>
            <p:cNvPr id="11" name="TextBox 10"/>
            <p:cNvSpPr txBox="1"/>
            <p:nvPr userDrawn="1"/>
          </p:nvSpPr>
          <p:spPr>
            <a:xfrm>
              <a:off x="1148611" y="6381846"/>
              <a:ext cx="5969079" cy="307777"/>
            </a:xfrm>
            <a:prstGeom prst="rect">
              <a:avLst/>
            </a:prstGeom>
            <a:noFill/>
          </p:spPr>
          <p:txBody>
            <a:bodyPr wrap="square" rtlCol="0">
              <a:spAutoFit/>
            </a:bodyPr>
            <a:lstStyle/>
            <a:p>
              <a:pPr algn="l"/>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#AIDS2018 | @</a:t>
              </a:r>
              <a:r>
                <a:rPr lang="fr-CH" sz="1400" dirty="0" err="1" smtClean="0">
                  <a:solidFill>
                    <a:srgbClr val="ED1C24"/>
                  </a:solidFill>
                  <a:latin typeface="Roboto" panose="02000000000000000000" pitchFamily="2" charset="0"/>
                  <a:ea typeface="Roboto" panose="02000000000000000000" pitchFamily="2" charset="0"/>
                  <a:cs typeface="Roboto" panose="02000000000000000000" pitchFamily="2" charset="0"/>
                </a:rPr>
                <a:t>AIDS_conference</a:t>
              </a:r>
              <a:r>
                <a:rPr lang="fr-CH" sz="1400" dirty="0" smtClean="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sz="1400" kern="1200" dirty="0" smtClean="0">
                  <a:solidFill>
                    <a:srgbClr val="ED1C24"/>
                  </a:solidFill>
                  <a:latin typeface="Roboto" panose="02000000000000000000" pitchFamily="2" charset="0"/>
                  <a:ea typeface="Roboto" panose="02000000000000000000" pitchFamily="2" charset="0"/>
                  <a:cs typeface="Roboto" panose="02000000000000000000" pitchFamily="2" charset="0"/>
                </a:rPr>
                <a:t>| www.aids2018.org</a:t>
              </a:r>
              <a:endParaRPr lang="en-US" sz="1400" dirty="0">
                <a:solidFill>
                  <a:srgbClr val="ED1C24"/>
                </a:solidFill>
                <a:latin typeface="Roboto" panose="02000000000000000000" pitchFamily="2" charset="0"/>
                <a:ea typeface="Roboto" panose="02000000000000000000" pitchFamily="2" charset="0"/>
                <a:cs typeface="Roboto" panose="02000000000000000000" pitchFamily="2" charset="0"/>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6487" y="6369124"/>
              <a:ext cx="337665" cy="333221"/>
            </a:xfrm>
            <a:prstGeom prst="rect">
              <a:avLst/>
            </a:prstGeom>
          </p:spPr>
        </p:pic>
      </p:gr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iming>
    <p:tnLst>
      <p:par>
        <p:cTn id="1" dur="indefinite" restart="never" nodeType="tmRoot"/>
      </p:par>
    </p:tnLst>
  </p:timing>
  <p:txStyles>
    <p:titleStyle>
      <a:lvl1pPr algn="ctr" defTabSz="457200" rtl="0" eaLnBrk="1" latinLnBrk="0" hangingPunct="1">
        <a:spcBef>
          <a:spcPct val="0"/>
        </a:spcBef>
        <a:buNone/>
        <a:defRPr sz="4000" b="1" kern="1200">
          <a:solidFill>
            <a:srgbClr val="0099D2"/>
          </a:solidFill>
          <a:latin typeface="Raleway" panose="020B0503030101060003"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76200" y="2112817"/>
            <a:ext cx="883738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4000" b="1" dirty="0" smtClean="0">
                <a:latin typeface="Raleway" panose="020B0503030101060003"/>
              </a:rPr>
              <a:t>Integrated Biological and </a:t>
            </a:r>
            <a:r>
              <a:rPr lang="en-US" sz="4000" b="1" dirty="0" err="1" smtClean="0">
                <a:latin typeface="Raleway" panose="020B0503030101060003"/>
              </a:rPr>
              <a:t>Behavioural</a:t>
            </a:r>
            <a:r>
              <a:rPr lang="en-US" sz="4000" b="1" dirty="0" smtClean="0">
                <a:latin typeface="Raleway" panose="020B0503030101060003"/>
              </a:rPr>
              <a:t> Surveillance (IBBS) Survey among MSM in South Sudan</a:t>
            </a:r>
            <a:endParaRPr lang="en-US" sz="4000" b="1" dirty="0">
              <a:latin typeface="Raleway" panose="020B0503030101060003"/>
            </a:endParaRPr>
          </a:p>
          <a:p>
            <a:pPr algn="ctr" eaLnBrk="1" hangingPunct="1"/>
            <a:r>
              <a:rPr lang="en-US" sz="4000" b="1" dirty="0">
                <a:latin typeface="Raleway" panose="020B0503030101060003"/>
              </a:rPr>
              <a:t> </a:t>
            </a:r>
          </a:p>
          <a:p>
            <a:pPr algn="ctr" eaLnBrk="1" hangingPunct="1"/>
            <a:r>
              <a:rPr lang="en-US" sz="3200" dirty="0" smtClean="0">
                <a:latin typeface="Raleway" panose="020B0503030101060003"/>
              </a:rPr>
              <a:t>24 July </a:t>
            </a:r>
            <a:r>
              <a:rPr lang="en-US" sz="3200" dirty="0">
                <a:latin typeface="Raleway" panose="020B0503030101060003"/>
              </a:rPr>
              <a:t>2018 </a:t>
            </a:r>
            <a:endParaRPr lang="en-US" sz="3200" dirty="0" smtClean="0">
              <a:latin typeface="Raleway" panose="020B0503030101060003"/>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7589" y="276390"/>
            <a:ext cx="2286000" cy="983996"/>
          </a:xfrm>
          <a:prstGeom prst="rect">
            <a:avLst/>
          </a:prstGeom>
        </p:spPr>
      </p:pic>
      <p:pic>
        <p:nvPicPr>
          <p:cNvPr id="7" name="Picture 6" descr="SSFlag">
            <a:extLst>
              <a:ext uri="{FF2B5EF4-FFF2-40B4-BE49-F238E27FC236}">
                <a16:creationId xmlns:a16="http://schemas.microsoft.com/office/drawing/2014/main" xmlns="" id="{9B50F2C9-BB53-4919-9D7D-AD2CA4123C18}"/>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445157" y="276390"/>
            <a:ext cx="2257425" cy="901624"/>
          </a:xfrm>
          <a:prstGeom prst="rect">
            <a:avLst/>
          </a:prstGeom>
          <a:noFill/>
          <a:ln>
            <a:noFill/>
          </a:ln>
        </p:spPr>
      </p:pic>
    </p:spTree>
    <p:extLst>
      <p:ext uri="{BB962C8B-B14F-4D97-AF65-F5344CB8AC3E}">
        <p14:creationId xmlns:p14="http://schemas.microsoft.com/office/powerpoint/2010/main" val="197925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79"/>
            <a:ext cx="8229600" cy="1143000"/>
          </a:xfrm>
        </p:spPr>
        <p:txBody>
          <a:bodyPr/>
          <a:lstStyle/>
          <a:p>
            <a:pPr algn="r"/>
            <a:r>
              <a:rPr lang="en-US" dirty="0" smtClean="0"/>
              <a:t>Condoms and Lubricants Access*</a:t>
            </a:r>
            <a:endParaRPr lang="en-US" dirty="0"/>
          </a:p>
        </p:txBody>
      </p:sp>
      <p:graphicFrame>
        <p:nvGraphicFramePr>
          <p:cNvPr id="4" name="Chart 3">
            <a:extLst>
              <a:ext uri="{FF2B5EF4-FFF2-40B4-BE49-F238E27FC236}">
                <a16:creationId xmlns:a16="http://schemas.microsoft.com/office/drawing/2014/main" xmlns="" id="{7539481F-CA8F-4727-A2B9-9D27FFBE74CA}"/>
              </a:ext>
            </a:extLst>
          </p:cNvPr>
          <p:cNvGraphicFramePr/>
          <p:nvPr>
            <p:extLst>
              <p:ext uri="{D42A27DB-BD31-4B8C-83A1-F6EECF244321}">
                <p14:modId xmlns:p14="http://schemas.microsoft.com/office/powerpoint/2010/main" val="1392192209"/>
              </p:ext>
            </p:extLst>
          </p:nvPr>
        </p:nvGraphicFramePr>
        <p:xfrm>
          <a:off x="342899" y="935181"/>
          <a:ext cx="8614833" cy="510786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71055" y="6043043"/>
            <a:ext cx="8091055" cy="307777"/>
          </a:xfrm>
          <a:prstGeom prst="rect">
            <a:avLst/>
          </a:prstGeom>
          <a:noFill/>
        </p:spPr>
        <p:txBody>
          <a:bodyPr wrap="square" rtlCol="0">
            <a:spAutoFit/>
          </a:bodyPr>
          <a:lstStyle/>
          <a:p>
            <a:r>
              <a:rPr lang="en-US" sz="1400" dirty="0" smtClean="0">
                <a:solidFill>
                  <a:schemeClr val="tx2"/>
                </a:solidFill>
              </a:rPr>
              <a:t>*Note: N=165 unless otherwise stated</a:t>
            </a:r>
            <a:endParaRPr lang="en-US" sz="1400" dirty="0">
              <a:solidFill>
                <a:schemeClr val="tx2"/>
              </a:solidFill>
            </a:endParaRPr>
          </a:p>
        </p:txBody>
      </p:sp>
    </p:spTree>
    <p:extLst>
      <p:ext uri="{BB962C8B-B14F-4D97-AF65-F5344CB8AC3E}">
        <p14:creationId xmlns:p14="http://schemas.microsoft.com/office/powerpoint/2010/main" val="143135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89"/>
            <a:ext cx="8229600" cy="1143000"/>
          </a:xfrm>
        </p:spPr>
        <p:txBody>
          <a:bodyPr>
            <a:normAutofit fontScale="90000"/>
          </a:bodyPr>
          <a:lstStyle/>
          <a:p>
            <a:pPr algn="r"/>
            <a:r>
              <a:rPr lang="en-US" dirty="0" smtClean="0"/>
              <a:t>Condom Use During Anal Sex </a:t>
            </a:r>
            <a:r>
              <a:rPr lang="en-US" dirty="0"/>
              <a:t>(N=165)</a:t>
            </a:r>
          </a:p>
        </p:txBody>
      </p:sp>
      <p:graphicFrame>
        <p:nvGraphicFramePr>
          <p:cNvPr id="4" name="Chart 3">
            <a:extLst>
              <a:ext uri="{FF2B5EF4-FFF2-40B4-BE49-F238E27FC236}">
                <a16:creationId xmlns:a16="http://schemas.microsoft.com/office/drawing/2014/main" xmlns="" id="{957D7620-FDD2-40AC-A47D-0C231FD04011}"/>
              </a:ext>
            </a:extLst>
          </p:cNvPr>
          <p:cNvGraphicFramePr>
            <a:graphicFrameLocks/>
          </p:cNvGraphicFramePr>
          <p:nvPr>
            <p:extLst>
              <p:ext uri="{D42A27DB-BD31-4B8C-83A1-F6EECF244321}">
                <p14:modId xmlns:p14="http://schemas.microsoft.com/office/powerpoint/2010/main" val="332136747"/>
              </p:ext>
            </p:extLst>
          </p:nvPr>
        </p:nvGraphicFramePr>
        <p:xfrm>
          <a:off x="533400" y="1143000"/>
          <a:ext cx="82296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66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Sexually Transmitted Infections (N=165)</a:t>
            </a:r>
            <a:endParaRPr lang="en-US" dirty="0"/>
          </a:p>
        </p:txBody>
      </p:sp>
      <p:graphicFrame>
        <p:nvGraphicFramePr>
          <p:cNvPr id="5" name="Content Placeholder 3">
            <a:extLst>
              <a:ext uri="{FF2B5EF4-FFF2-40B4-BE49-F238E27FC236}">
                <a16:creationId xmlns:a16="http://schemas.microsoft.com/office/drawing/2014/main" xmlns="" id="{D0F8326A-4D8B-4839-A8F8-A65638612F5F}"/>
              </a:ext>
            </a:extLst>
          </p:cNvPr>
          <p:cNvGraphicFramePr>
            <a:graphicFrameLocks noGrp="1"/>
          </p:cNvGraphicFramePr>
          <p:nvPr>
            <p:ph idx="1"/>
            <p:extLst>
              <p:ext uri="{D42A27DB-BD31-4B8C-83A1-F6EECF244321}">
                <p14:modId xmlns:p14="http://schemas.microsoft.com/office/powerpoint/2010/main" val="1566842910"/>
              </p:ext>
            </p:extLst>
          </p:nvPr>
        </p:nvGraphicFramePr>
        <p:xfrm>
          <a:off x="360335" y="1301858"/>
          <a:ext cx="8423329" cy="4824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301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999"/>
            <a:ext cx="8229600" cy="1143000"/>
          </a:xfrm>
        </p:spPr>
        <p:txBody>
          <a:bodyPr/>
          <a:lstStyle/>
          <a:p>
            <a:pPr algn="r"/>
            <a:r>
              <a:rPr lang="en-US" dirty="0" smtClean="0"/>
              <a:t>GAM Indicators*</a:t>
            </a:r>
            <a:endParaRPr lang="en-US" dirty="0"/>
          </a:p>
        </p:txBody>
      </p:sp>
      <p:graphicFrame>
        <p:nvGraphicFramePr>
          <p:cNvPr id="4" name="Content Placeholder 3">
            <a:extLst>
              <a:ext uri="{FF2B5EF4-FFF2-40B4-BE49-F238E27FC236}">
                <a16:creationId xmlns:a16="http://schemas.microsoft.com/office/drawing/2014/main" xmlns="" id="{C4FF2CE3-DFD3-4D51-99B2-B88A3938C9CA}"/>
              </a:ext>
            </a:extLst>
          </p:cNvPr>
          <p:cNvGraphicFramePr>
            <a:graphicFrameLocks noGrp="1"/>
          </p:cNvGraphicFramePr>
          <p:nvPr>
            <p:ph idx="1"/>
            <p:extLst>
              <p:ext uri="{D42A27DB-BD31-4B8C-83A1-F6EECF244321}">
                <p14:modId xmlns:p14="http://schemas.microsoft.com/office/powerpoint/2010/main" val="2822132555"/>
              </p:ext>
            </p:extLst>
          </p:nvPr>
        </p:nvGraphicFramePr>
        <p:xfrm>
          <a:off x="457200" y="998764"/>
          <a:ext cx="8394970" cy="48641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6029188"/>
            <a:ext cx="8091055" cy="307777"/>
          </a:xfrm>
          <a:prstGeom prst="rect">
            <a:avLst/>
          </a:prstGeom>
          <a:noFill/>
        </p:spPr>
        <p:txBody>
          <a:bodyPr wrap="square" rtlCol="0">
            <a:spAutoFit/>
          </a:bodyPr>
          <a:lstStyle/>
          <a:p>
            <a:r>
              <a:rPr lang="en-US" sz="1400" dirty="0" smtClean="0">
                <a:solidFill>
                  <a:schemeClr val="tx2"/>
                </a:solidFill>
              </a:rPr>
              <a:t>*Note: N=165 unless otherwise stated</a:t>
            </a:r>
            <a:endParaRPr lang="en-US" sz="1400" dirty="0">
              <a:solidFill>
                <a:schemeClr val="tx2"/>
              </a:solidFill>
            </a:endParaRPr>
          </a:p>
        </p:txBody>
      </p:sp>
    </p:spTree>
    <p:extLst>
      <p:ext uri="{BB962C8B-B14F-4D97-AF65-F5344CB8AC3E}">
        <p14:creationId xmlns:p14="http://schemas.microsoft.com/office/powerpoint/2010/main" val="374468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92" y="74607"/>
            <a:ext cx="8229600" cy="1143000"/>
          </a:xfrm>
        </p:spPr>
        <p:txBody>
          <a:bodyPr/>
          <a:lstStyle/>
          <a:p>
            <a:pPr algn="r"/>
            <a:r>
              <a:rPr lang="en-US" dirty="0" smtClean="0"/>
              <a:t>Conclusions</a:t>
            </a:r>
            <a:endParaRPr lang="en-US" dirty="0"/>
          </a:p>
        </p:txBody>
      </p:sp>
      <p:sp>
        <p:nvSpPr>
          <p:cNvPr id="4" name="Text Placeholder 2">
            <a:extLst>
              <a:ext uri="{FF2B5EF4-FFF2-40B4-BE49-F238E27FC236}">
                <a16:creationId xmlns:a16="http://schemas.microsoft.com/office/drawing/2014/main" xmlns="" id="{3E759016-F6CA-43FA-8B3D-235F450B121A}"/>
              </a:ext>
            </a:extLst>
          </p:cNvPr>
          <p:cNvSpPr>
            <a:spLocks noGrp="1"/>
          </p:cNvSpPr>
          <p:nvPr>
            <p:ph idx="1"/>
          </p:nvPr>
        </p:nvSpPr>
        <p:spPr>
          <a:xfrm>
            <a:off x="395587" y="1082046"/>
            <a:ext cx="8229600" cy="4820053"/>
          </a:xfrm>
        </p:spPr>
        <p:txBody>
          <a:bodyPr>
            <a:noAutofit/>
          </a:bodyPr>
          <a:lstStyle/>
          <a:p>
            <a:pPr algn="just"/>
            <a:r>
              <a:rPr lang="en-GB" sz="3100" dirty="0" smtClean="0"/>
              <a:t>Develop and implement national </a:t>
            </a:r>
            <a:r>
              <a:rPr lang="en-GB" sz="3100" dirty="0"/>
              <a:t>MSM policy framework </a:t>
            </a:r>
            <a:endParaRPr lang="en-GB" sz="3100" dirty="0" smtClean="0"/>
          </a:p>
          <a:p>
            <a:pPr algn="just"/>
            <a:r>
              <a:rPr lang="en-GB" sz="3100" dirty="0" smtClean="0"/>
              <a:t>Strengthen advocacy </a:t>
            </a:r>
            <a:r>
              <a:rPr lang="en-GB" sz="3100" dirty="0"/>
              <a:t>and awareness sessions about MSM health </a:t>
            </a:r>
            <a:r>
              <a:rPr lang="en-GB" sz="3100" dirty="0" smtClean="0"/>
              <a:t>issues among all stakeholders</a:t>
            </a:r>
          </a:p>
          <a:p>
            <a:pPr algn="just"/>
            <a:r>
              <a:rPr lang="en-GB" sz="3100" dirty="0"/>
              <a:t>I</a:t>
            </a:r>
            <a:r>
              <a:rPr lang="en-GB" sz="3100" dirty="0" smtClean="0"/>
              <a:t>mprove targeted BCC </a:t>
            </a:r>
            <a:r>
              <a:rPr lang="en-GB" sz="3100" dirty="0"/>
              <a:t>among </a:t>
            </a:r>
            <a:r>
              <a:rPr lang="en-GB" sz="3100" dirty="0" smtClean="0"/>
              <a:t>MSM to reduce risk and promote safe sexual behaviours</a:t>
            </a:r>
          </a:p>
          <a:p>
            <a:pPr algn="just"/>
            <a:r>
              <a:rPr lang="en-GB" sz="3100" dirty="0"/>
              <a:t>Address observed stigma and discrimination against MSM among some health practitioners</a:t>
            </a:r>
            <a:endParaRPr lang="en-GB" sz="3100" dirty="0" smtClean="0"/>
          </a:p>
          <a:p>
            <a:pPr algn="just"/>
            <a:endParaRPr lang="en-GB" sz="3100" dirty="0"/>
          </a:p>
        </p:txBody>
      </p:sp>
    </p:spTree>
    <p:extLst>
      <p:ext uri="{BB962C8B-B14F-4D97-AF65-F5344CB8AC3E}">
        <p14:creationId xmlns:p14="http://schemas.microsoft.com/office/powerpoint/2010/main" val="1096681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10" y="460351"/>
            <a:ext cx="8229600" cy="2827306"/>
          </a:xfrm>
        </p:spPr>
        <p:txBody>
          <a:bodyPr>
            <a:normAutofit fontScale="90000"/>
          </a:bodyPr>
          <a:lstStyle/>
          <a:p>
            <a:r>
              <a:rPr lang="en-US" dirty="0" smtClean="0">
                <a:solidFill>
                  <a:schemeClr val="tx2"/>
                </a:solidFill>
              </a:rPr>
              <a:t>This study was funded by the Global Fund to Fight AIDS, Tuberculosis and Malaria through UNDP as the Principal Recipient of the project, </a:t>
            </a:r>
            <a:r>
              <a:rPr lang="en-GB" i="1" dirty="0" smtClean="0">
                <a:solidFill>
                  <a:schemeClr val="tx2"/>
                </a:solidFill>
              </a:rPr>
              <a:t>Investing Towards Impact for HIV and AIDS in South Sudan</a:t>
            </a:r>
            <a:endParaRPr lang="en-US" i="1" dirty="0">
              <a:solidFill>
                <a:schemeClr val="tx2"/>
              </a:solidFill>
            </a:endParaRPr>
          </a:p>
        </p:txBody>
      </p:sp>
      <p:pic>
        <p:nvPicPr>
          <p:cNvPr id="4" name="Picture 3">
            <a:extLst>
              <a:ext uri="{FF2B5EF4-FFF2-40B4-BE49-F238E27FC236}">
                <a16:creationId xmlns:a16="http://schemas.microsoft.com/office/drawing/2014/main" xmlns="" id="{38AC0A88-DB68-40DC-9022-B8D2358D3D09}"/>
              </a:ext>
            </a:extLst>
          </p:cNvPr>
          <p:cNvPicPr/>
          <p:nvPr/>
        </p:nvPicPr>
        <p:blipFill>
          <a:blip r:embed="rId2" cstate="email">
            <a:extLst>
              <a:ext uri="{28A0092B-C50C-407E-A947-70E740481C1C}">
                <a14:useLocalDpi xmlns:a14="http://schemas.microsoft.com/office/drawing/2010/main"/>
              </a:ext>
            </a:extLst>
          </a:blip>
          <a:stretch>
            <a:fillRect/>
          </a:stretch>
        </p:blipFill>
        <p:spPr>
          <a:xfrm>
            <a:off x="1939268" y="3754677"/>
            <a:ext cx="1133381" cy="1069039"/>
          </a:xfrm>
          <a:prstGeom prst="rect">
            <a:avLst/>
          </a:prstGeom>
        </p:spPr>
      </p:pic>
      <p:pic>
        <p:nvPicPr>
          <p:cNvPr id="6" name="Picture 5" descr="C:\Users\PMoyo\Desktop\undp-logo.png">
            <a:extLst>
              <a:ext uri="{FF2B5EF4-FFF2-40B4-BE49-F238E27FC236}">
                <a16:creationId xmlns:a16="http://schemas.microsoft.com/office/drawing/2014/main" xmlns="" id="{0E9EEEB8-A705-470C-B675-D90240D29CD6}"/>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5678850" y="3611238"/>
            <a:ext cx="1747557" cy="1419198"/>
          </a:xfrm>
          <a:prstGeom prst="rect">
            <a:avLst/>
          </a:prstGeom>
          <a:noFill/>
          <a:ln>
            <a:noFill/>
          </a:ln>
        </p:spPr>
      </p:pic>
      <p:pic>
        <p:nvPicPr>
          <p:cNvPr id="7" name="Picture 6"/>
          <p:cNvPicPr/>
          <p:nvPr/>
        </p:nvPicPr>
        <p:blipFill>
          <a:blip r:embed="rId4" cstate="email">
            <a:extLst>
              <a:ext uri="{28A0092B-C50C-407E-A947-70E740481C1C}">
                <a14:useLocalDpi xmlns:a14="http://schemas.microsoft.com/office/drawing/2010/main"/>
              </a:ext>
            </a:extLst>
          </a:blip>
          <a:srcRect/>
          <a:stretch>
            <a:fillRect/>
          </a:stretch>
        </p:blipFill>
        <p:spPr bwMode="auto">
          <a:xfrm>
            <a:off x="3720057" y="3700885"/>
            <a:ext cx="1452880" cy="1104900"/>
          </a:xfrm>
          <a:prstGeom prst="rect">
            <a:avLst/>
          </a:prstGeom>
          <a:noFill/>
          <a:ln>
            <a:noFill/>
          </a:ln>
        </p:spPr>
      </p:pic>
      <p:sp>
        <p:nvSpPr>
          <p:cNvPr id="3" name="TextBox 2"/>
          <p:cNvSpPr txBox="1"/>
          <p:nvPr/>
        </p:nvSpPr>
        <p:spPr>
          <a:xfrm>
            <a:off x="891991" y="5612370"/>
            <a:ext cx="7109012" cy="646331"/>
          </a:xfrm>
          <a:prstGeom prst="rect">
            <a:avLst/>
          </a:prstGeom>
          <a:noFill/>
        </p:spPr>
        <p:txBody>
          <a:bodyPr wrap="square" rtlCol="0">
            <a:spAutoFit/>
          </a:bodyPr>
          <a:lstStyle/>
          <a:p>
            <a:pPr algn="ctr"/>
            <a:r>
              <a:rPr lang="en-US" i="1" dirty="0" smtClean="0">
                <a:solidFill>
                  <a:schemeClr val="tx2"/>
                </a:solidFill>
              </a:rPr>
              <a:t>For further information and enquiries, please contact Marian Solangon at msolangon@iom.int</a:t>
            </a:r>
            <a:endParaRPr lang="en-US" i="1" dirty="0">
              <a:solidFill>
                <a:schemeClr val="tx2"/>
              </a:solidFill>
            </a:endParaRPr>
          </a:p>
        </p:txBody>
      </p:sp>
    </p:spTree>
    <p:extLst>
      <p:ext uri="{BB962C8B-B14F-4D97-AF65-F5344CB8AC3E}">
        <p14:creationId xmlns:p14="http://schemas.microsoft.com/office/powerpoint/2010/main" val="1448471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Presentation Outline</a:t>
            </a:r>
            <a:endParaRPr lang="en-US" dirty="0"/>
          </a:p>
        </p:txBody>
      </p:sp>
      <p:sp>
        <p:nvSpPr>
          <p:cNvPr id="3" name="Content Placeholder 2"/>
          <p:cNvSpPr>
            <a:spLocks noGrp="1"/>
          </p:cNvSpPr>
          <p:nvPr>
            <p:ph idx="1"/>
          </p:nvPr>
        </p:nvSpPr>
        <p:spPr/>
        <p:txBody>
          <a:bodyPr/>
          <a:lstStyle/>
          <a:p>
            <a:r>
              <a:rPr lang="en-US" dirty="0" smtClean="0"/>
              <a:t>Background</a:t>
            </a:r>
          </a:p>
          <a:p>
            <a:r>
              <a:rPr lang="en-US" dirty="0" smtClean="0"/>
              <a:t>Methodology</a:t>
            </a:r>
          </a:p>
          <a:p>
            <a:r>
              <a:rPr lang="en-US" dirty="0" smtClean="0"/>
              <a:t>Results</a:t>
            </a:r>
          </a:p>
          <a:p>
            <a:r>
              <a:rPr lang="en-US" dirty="0" smtClean="0"/>
              <a:t>Recommendations</a:t>
            </a:r>
            <a:endParaRPr lang="en-US" dirty="0"/>
          </a:p>
        </p:txBody>
      </p:sp>
    </p:spTree>
    <p:extLst>
      <p:ext uri="{BB962C8B-B14F-4D97-AF65-F5344CB8AC3E}">
        <p14:creationId xmlns:p14="http://schemas.microsoft.com/office/powerpoint/2010/main" val="3357507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654"/>
            <a:ext cx="8229600" cy="1143000"/>
          </a:xfrm>
        </p:spPr>
        <p:txBody>
          <a:bodyPr>
            <a:normAutofit/>
          </a:bodyPr>
          <a:lstStyle/>
          <a:p>
            <a:pPr algn="r"/>
            <a:r>
              <a:rPr lang="en-US" dirty="0" smtClean="0"/>
              <a:t>Background</a:t>
            </a:r>
            <a:endParaRPr lang="en-US" dirty="0"/>
          </a:p>
        </p:txBody>
      </p:sp>
      <p:sp>
        <p:nvSpPr>
          <p:cNvPr id="4" name="Text Placeholder 4"/>
          <p:cNvSpPr txBox="1">
            <a:spLocks/>
          </p:cNvSpPr>
          <p:nvPr/>
        </p:nvSpPr>
        <p:spPr>
          <a:xfrm>
            <a:off x="161365" y="1143000"/>
            <a:ext cx="8875059" cy="51053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FSW and their clients account for </a:t>
            </a:r>
            <a:r>
              <a:rPr lang="en-GB" dirty="0" smtClean="0">
                <a:solidFill>
                  <a:srgbClr val="FF0000"/>
                </a:solidFill>
              </a:rPr>
              <a:t>at least 63% of new adult infections </a:t>
            </a:r>
            <a:r>
              <a:rPr lang="en-GB" dirty="0" smtClean="0"/>
              <a:t>(</a:t>
            </a:r>
            <a:r>
              <a:rPr lang="en-GB" dirty="0" err="1" smtClean="0"/>
              <a:t>MoT</a:t>
            </a:r>
            <a:r>
              <a:rPr lang="en-GB" dirty="0" smtClean="0"/>
              <a:t>, 2014) </a:t>
            </a:r>
          </a:p>
          <a:p>
            <a:r>
              <a:rPr lang="en-GB" dirty="0" smtClean="0"/>
              <a:t>FSW: Prevalence is at least </a:t>
            </a:r>
            <a:r>
              <a:rPr lang="en-GB" dirty="0" smtClean="0">
                <a:solidFill>
                  <a:srgbClr val="FF0000"/>
                </a:solidFill>
              </a:rPr>
              <a:t>5x higher </a:t>
            </a:r>
            <a:r>
              <a:rPr lang="en-GB" dirty="0" smtClean="0"/>
              <a:t>than the general population (SS GF CN, 2015) </a:t>
            </a:r>
          </a:p>
          <a:p>
            <a:r>
              <a:rPr lang="en-GB" dirty="0" smtClean="0">
                <a:solidFill>
                  <a:srgbClr val="FF0000"/>
                </a:solidFill>
              </a:rPr>
              <a:t>Other KPs: HIV and AIDS data is limited e.g. for MSM</a:t>
            </a:r>
          </a:p>
          <a:p>
            <a:r>
              <a:rPr lang="en-GB" dirty="0" smtClean="0"/>
              <a:t>No previous data around MSM in SS</a:t>
            </a:r>
          </a:p>
          <a:p>
            <a:r>
              <a:rPr lang="en-GB" dirty="0" smtClean="0">
                <a:solidFill>
                  <a:srgbClr val="FF0000"/>
                </a:solidFill>
              </a:rPr>
              <a:t>KPs necessary in programming targets to achieve 90-90-90 </a:t>
            </a:r>
            <a:endParaRPr lang="en-GB" dirty="0">
              <a:solidFill>
                <a:srgbClr val="FF0000"/>
              </a:solidFill>
            </a:endParaRPr>
          </a:p>
        </p:txBody>
      </p:sp>
    </p:spTree>
    <p:extLst>
      <p:ext uri="{BB962C8B-B14F-4D97-AF65-F5344CB8AC3E}">
        <p14:creationId xmlns:p14="http://schemas.microsoft.com/office/powerpoint/2010/main" val="4007889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161365" y="1146031"/>
            <a:ext cx="8875059" cy="5105399"/>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Homosexuality and sodomy is </a:t>
            </a:r>
            <a:r>
              <a:rPr lang="en-GB" b="1" dirty="0" smtClean="0"/>
              <a:t>illegal</a:t>
            </a:r>
            <a:r>
              <a:rPr lang="en-GB" b="1" dirty="0" smtClean="0">
                <a:effectLst>
                  <a:outerShdw blurRad="38100" dist="38100" dir="2700000" algn="tl">
                    <a:srgbClr val="000000">
                      <a:alpha val="43137"/>
                    </a:srgbClr>
                  </a:outerShdw>
                </a:effectLst>
              </a:rPr>
              <a:t> </a:t>
            </a:r>
            <a:r>
              <a:rPr lang="en-GB" dirty="0" smtClean="0"/>
              <a:t>in South Sudan </a:t>
            </a:r>
          </a:p>
          <a:p>
            <a:pPr lvl="1"/>
            <a:r>
              <a:rPr lang="en-GB" dirty="0" smtClean="0">
                <a:solidFill>
                  <a:srgbClr val="FF0000"/>
                </a:solidFill>
              </a:rPr>
              <a:t>2008 SS Penal Code criminalises sodomy and Section 248, ‘law of unnatural offences’, states that persons found to violate this law could be liable to a fine and face imprisonment of up to ten years. </a:t>
            </a:r>
          </a:p>
          <a:p>
            <a:r>
              <a:rPr lang="en-GB" b="1" dirty="0" smtClean="0"/>
              <a:t>Socio-cultural conservatism: </a:t>
            </a:r>
            <a:r>
              <a:rPr lang="en-GB" dirty="0" smtClean="0"/>
              <a:t>MSM sexual behaviour is viewed as culturally unacceptable, immoral and highly stigmatised</a:t>
            </a:r>
          </a:p>
          <a:p>
            <a:r>
              <a:rPr lang="en-GB" b="1" dirty="0" smtClean="0"/>
              <a:t>Security situation: </a:t>
            </a:r>
            <a:r>
              <a:rPr lang="en-GB" dirty="0"/>
              <a:t>A</a:t>
            </a:r>
            <a:r>
              <a:rPr lang="en-GB" dirty="0" smtClean="0"/>
              <a:t>ffects environment for conducting research, especially with KPs in the country</a:t>
            </a:r>
            <a:endParaRPr lang="en-US" dirty="0"/>
          </a:p>
        </p:txBody>
      </p:sp>
      <p:sp>
        <p:nvSpPr>
          <p:cNvPr id="5" name="Title 1"/>
          <p:cNvSpPr>
            <a:spLocks noGrp="1"/>
          </p:cNvSpPr>
          <p:nvPr>
            <p:ph type="title"/>
          </p:nvPr>
        </p:nvSpPr>
        <p:spPr>
          <a:xfrm>
            <a:off x="490943" y="51803"/>
            <a:ext cx="8229600" cy="1143000"/>
          </a:xfrm>
        </p:spPr>
        <p:txBody>
          <a:bodyPr>
            <a:normAutofit/>
          </a:bodyPr>
          <a:lstStyle/>
          <a:p>
            <a:pPr algn="r"/>
            <a:r>
              <a:rPr lang="en-US" dirty="0" smtClean="0"/>
              <a:t>Homosexuality in South Sudan</a:t>
            </a:r>
            <a:endParaRPr lang="en-US" dirty="0"/>
          </a:p>
        </p:txBody>
      </p:sp>
    </p:spTree>
    <p:extLst>
      <p:ext uri="{BB962C8B-B14F-4D97-AF65-F5344CB8AC3E}">
        <p14:creationId xmlns:p14="http://schemas.microsoft.com/office/powerpoint/2010/main" val="1117710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799"/>
            <a:ext cx="8229600" cy="1143000"/>
          </a:xfrm>
        </p:spPr>
        <p:txBody>
          <a:bodyPr/>
          <a:lstStyle/>
          <a:p>
            <a:pPr algn="r"/>
            <a:r>
              <a:rPr lang="en-US" dirty="0" smtClean="0"/>
              <a:t>Objectives</a:t>
            </a:r>
            <a:endParaRPr lang="en-US" dirty="0"/>
          </a:p>
        </p:txBody>
      </p:sp>
      <p:sp>
        <p:nvSpPr>
          <p:cNvPr id="4" name="Text Placeholder 2"/>
          <p:cNvSpPr txBox="1">
            <a:spLocks/>
          </p:cNvSpPr>
          <p:nvPr/>
        </p:nvSpPr>
        <p:spPr>
          <a:xfrm>
            <a:off x="262218" y="1281550"/>
            <a:ext cx="8552329" cy="468630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5100" dirty="0" smtClean="0"/>
              <a:t>Understand the MSM community </a:t>
            </a:r>
            <a:r>
              <a:rPr lang="en-GB" sz="5100" dirty="0" smtClean="0">
                <a:solidFill>
                  <a:srgbClr val="FF0000"/>
                </a:solidFill>
              </a:rPr>
              <a:t>and factors that predispose the population to a greater risk </a:t>
            </a:r>
            <a:r>
              <a:rPr lang="en-GB" sz="5100" dirty="0" smtClean="0"/>
              <a:t>for HIV</a:t>
            </a:r>
            <a:endParaRPr lang="en-US" sz="4600" dirty="0" smtClean="0"/>
          </a:p>
          <a:p>
            <a:r>
              <a:rPr lang="en-GB" sz="5100" dirty="0" smtClean="0"/>
              <a:t>Obtain baseline </a:t>
            </a:r>
            <a:r>
              <a:rPr lang="en-GB" sz="5100" dirty="0" smtClean="0">
                <a:solidFill>
                  <a:srgbClr val="FF0000"/>
                </a:solidFill>
              </a:rPr>
              <a:t>prevalence data </a:t>
            </a:r>
            <a:r>
              <a:rPr lang="en-GB" sz="5100" dirty="0" smtClean="0"/>
              <a:t>for HIV and Syphilis </a:t>
            </a:r>
          </a:p>
          <a:p>
            <a:r>
              <a:rPr lang="en-GB" sz="5100" dirty="0" smtClean="0"/>
              <a:t>Provide </a:t>
            </a:r>
            <a:r>
              <a:rPr lang="en-GB" sz="5100" dirty="0" smtClean="0">
                <a:solidFill>
                  <a:srgbClr val="FF0000"/>
                </a:solidFill>
              </a:rPr>
              <a:t>recommendations to address gaps</a:t>
            </a:r>
            <a:r>
              <a:rPr lang="en-GB" sz="5100" dirty="0" smtClean="0">
                <a:solidFill>
                  <a:schemeClr val="accent6">
                    <a:lumMod val="75000"/>
                  </a:schemeClr>
                </a:solidFill>
              </a:rPr>
              <a:t> </a:t>
            </a:r>
            <a:r>
              <a:rPr lang="en-GB" sz="5100" dirty="0" smtClean="0"/>
              <a:t>in access to critical HIV prevention, treatment, care and support services for MSM and their partners</a:t>
            </a:r>
            <a:endParaRPr lang="en-US" sz="4600" dirty="0" smtClean="0"/>
          </a:p>
          <a:p>
            <a:pPr marL="0" indent="0" algn="just">
              <a:buFont typeface="Arial"/>
              <a:buNone/>
            </a:pPr>
            <a:endParaRPr lang="en-GB" sz="2800" dirty="0"/>
          </a:p>
        </p:txBody>
      </p:sp>
    </p:spTree>
    <p:extLst>
      <p:ext uri="{BB962C8B-B14F-4D97-AF65-F5344CB8AC3E}">
        <p14:creationId xmlns:p14="http://schemas.microsoft.com/office/powerpoint/2010/main" val="3571155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Methodology</a:t>
            </a:r>
            <a:endParaRPr lang="en-US" dirty="0"/>
          </a:p>
        </p:txBody>
      </p:sp>
      <p:sp>
        <p:nvSpPr>
          <p:cNvPr id="4" name="Text Placeholder 2"/>
          <p:cNvSpPr txBox="1">
            <a:spLocks/>
          </p:cNvSpPr>
          <p:nvPr/>
        </p:nvSpPr>
        <p:spPr>
          <a:xfrm>
            <a:off x="362044" y="1406245"/>
            <a:ext cx="8551404" cy="4759031"/>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Raleway" panose="020B0503030101060003"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Raleway" panose="020B0503030101060003"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Raleway" panose="020B0503030101060003"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Raleway" panose="020B0503030101060003"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Non probability purposive sampling and snowball sampling to recruit respondents </a:t>
            </a:r>
          </a:p>
          <a:p>
            <a:r>
              <a:rPr lang="en-GB" dirty="0" smtClean="0"/>
              <a:t>Standard </a:t>
            </a:r>
            <a:r>
              <a:rPr lang="en-GB" dirty="0"/>
              <a:t>behavioural questionnaire </a:t>
            </a:r>
            <a:r>
              <a:rPr lang="en-GB" dirty="0" smtClean="0"/>
              <a:t>(N=165) </a:t>
            </a:r>
            <a:endParaRPr lang="en-GB" dirty="0"/>
          </a:p>
          <a:p>
            <a:r>
              <a:rPr lang="en-GB" dirty="0"/>
              <a:t>HIV and Syphilis testing </a:t>
            </a:r>
            <a:r>
              <a:rPr lang="en-GB" dirty="0" smtClean="0"/>
              <a:t>(N=152</a:t>
            </a:r>
            <a:r>
              <a:rPr lang="en-GB" dirty="0"/>
              <a:t>)</a:t>
            </a:r>
          </a:p>
          <a:p>
            <a:r>
              <a:rPr lang="en-GB" dirty="0" smtClean="0"/>
              <a:t>FGDs (N=5</a:t>
            </a:r>
            <a:r>
              <a:rPr lang="en-GB" dirty="0"/>
              <a:t>) </a:t>
            </a:r>
            <a:r>
              <a:rPr lang="en-GB" dirty="0" smtClean="0"/>
              <a:t>with </a:t>
            </a:r>
            <a:r>
              <a:rPr lang="en-GB" dirty="0"/>
              <a:t>MSM</a:t>
            </a:r>
          </a:p>
          <a:p>
            <a:r>
              <a:rPr lang="en-GB" dirty="0"/>
              <a:t>KIIs </a:t>
            </a:r>
            <a:r>
              <a:rPr lang="en-GB" dirty="0" smtClean="0"/>
              <a:t>(N=19</a:t>
            </a:r>
            <a:r>
              <a:rPr lang="en-GB" dirty="0"/>
              <a:t>) with MSM network leaders, </a:t>
            </a:r>
            <a:r>
              <a:rPr lang="en-GB" dirty="0" smtClean="0"/>
              <a:t>government</a:t>
            </a:r>
          </a:p>
          <a:p>
            <a:r>
              <a:rPr lang="en-GB" dirty="0" smtClean="0"/>
              <a:t>Data collected from in 6 sites, during 3 weeks, in Nov/Dec 2017</a:t>
            </a:r>
          </a:p>
          <a:p>
            <a:r>
              <a:rPr lang="en-GB" dirty="0" smtClean="0"/>
              <a:t>Ethical approval granted by the ERC (</a:t>
            </a:r>
            <a:r>
              <a:rPr lang="en-GB" dirty="0" err="1" smtClean="0"/>
              <a:t>GoSS</a:t>
            </a:r>
            <a:r>
              <a:rPr lang="en-GB" dirty="0" smtClean="0"/>
              <a:t>-MOH)</a:t>
            </a:r>
          </a:p>
          <a:p>
            <a:r>
              <a:rPr lang="en-GB" dirty="0" smtClean="0"/>
              <a:t>Quality control measures were observed throughout the study</a:t>
            </a:r>
          </a:p>
          <a:p>
            <a:endParaRPr lang="en-GB" dirty="0" smtClean="0"/>
          </a:p>
          <a:p>
            <a:endParaRPr lang="en-US" sz="2800" dirty="0" smtClean="0"/>
          </a:p>
          <a:p>
            <a:endParaRPr lang="en-ZW" sz="2400" dirty="0" smtClean="0"/>
          </a:p>
          <a:p>
            <a:pPr marL="0" indent="0">
              <a:buFont typeface="Arial"/>
              <a:buNone/>
            </a:pPr>
            <a:endParaRPr lang="en-ZW" sz="2400" dirty="0" smtClean="0"/>
          </a:p>
          <a:p>
            <a:endParaRPr lang="en-GB" sz="2400" dirty="0"/>
          </a:p>
        </p:txBody>
      </p:sp>
    </p:spTree>
    <p:extLst>
      <p:ext uri="{BB962C8B-B14F-4D97-AF65-F5344CB8AC3E}">
        <p14:creationId xmlns:p14="http://schemas.microsoft.com/office/powerpoint/2010/main" val="368699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79"/>
            <a:ext cx="8229600" cy="1143000"/>
          </a:xfrm>
        </p:spPr>
        <p:txBody>
          <a:bodyPr/>
          <a:lstStyle/>
          <a:p>
            <a:pPr algn="r"/>
            <a:r>
              <a:rPr lang="en-US" dirty="0" smtClean="0"/>
              <a:t>Respondents’ Nationalities (N=165)</a:t>
            </a:r>
            <a:endParaRPr lang="en-US" dirty="0"/>
          </a:p>
        </p:txBody>
      </p:sp>
      <p:graphicFrame>
        <p:nvGraphicFramePr>
          <p:cNvPr id="4" name="Chart 3">
            <a:extLst>
              <a:ext uri="{FF2B5EF4-FFF2-40B4-BE49-F238E27FC236}">
                <a16:creationId xmlns:a16="http://schemas.microsoft.com/office/drawing/2014/main" xmlns="" id="{F7B5BB72-FB0E-4161-A9A7-E5F681D9B30C}"/>
              </a:ext>
            </a:extLst>
          </p:cNvPr>
          <p:cNvGraphicFramePr>
            <a:graphicFrameLocks/>
          </p:cNvGraphicFramePr>
          <p:nvPr>
            <p:extLst>
              <p:ext uri="{D42A27DB-BD31-4B8C-83A1-F6EECF244321}">
                <p14:modId xmlns:p14="http://schemas.microsoft.com/office/powerpoint/2010/main" val="4087606847"/>
              </p:ext>
            </p:extLst>
          </p:nvPr>
        </p:nvGraphicFramePr>
        <p:xfrm>
          <a:off x="457200" y="1143000"/>
          <a:ext cx="84582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4561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86"/>
            <a:ext cx="8229600" cy="1143000"/>
          </a:xfrm>
        </p:spPr>
        <p:txBody>
          <a:bodyPr/>
          <a:lstStyle/>
          <a:p>
            <a:r>
              <a:rPr lang="en-US" dirty="0" smtClean="0"/>
              <a:t>Age of Respondents (N=165)</a:t>
            </a:r>
            <a:endParaRPr lang="en-US" dirty="0"/>
          </a:p>
        </p:txBody>
      </p:sp>
      <p:sp>
        <p:nvSpPr>
          <p:cNvPr id="4" name="TextBox 3"/>
          <p:cNvSpPr txBox="1"/>
          <p:nvPr/>
        </p:nvSpPr>
        <p:spPr>
          <a:xfrm rot="5400000">
            <a:off x="4607867" y="3083867"/>
            <a:ext cx="461665" cy="990600"/>
          </a:xfrm>
          <a:prstGeom prst="rect">
            <a:avLst/>
          </a:prstGeom>
          <a:solidFill>
            <a:schemeClr val="bg1"/>
          </a:solidFill>
        </p:spPr>
        <p:txBody>
          <a:bodyPr vert="vert270" wrap="square" rtlCol="0">
            <a:spAutoFit/>
          </a:bodyPr>
          <a:lstStyle/>
          <a:p>
            <a:pPr algn="ctr"/>
            <a:r>
              <a:rPr lang="en-US" dirty="0"/>
              <a:t>Age</a:t>
            </a:r>
          </a:p>
        </p:txBody>
      </p:sp>
      <p:sp>
        <p:nvSpPr>
          <p:cNvPr id="6" name="Slide Number Placeholder 4"/>
          <p:cNvSpPr txBox="1">
            <a:spLocks/>
          </p:cNvSpPr>
          <p:nvPr/>
        </p:nvSpPr>
        <p:spPr>
          <a:xfrm>
            <a:off x="6942138" y="6577013"/>
            <a:ext cx="2133600" cy="268287"/>
          </a:xfrm>
          <a:prstGeom prst="rect">
            <a:avLst/>
          </a:prstGeom>
        </p:spPr>
        <p:txBody>
          <a:bodyPr/>
          <a:lstStyle>
            <a:defPPr>
              <a:defRPr lang="en-US"/>
            </a:defPPr>
            <a:lvl1pPr marL="0" algn="l" defTabSz="457200" rtl="0" eaLnBrk="1" latinLnBrk="0" hangingPunct="1">
              <a:defRPr sz="1800" kern="1200">
                <a:solidFill>
                  <a:schemeClr val="tx1"/>
                </a:solidFill>
                <a:latin typeface="Times" panose="02020603050405020304" pitchFamily="18" charset="0"/>
                <a:ea typeface="+mn-ea"/>
                <a:cs typeface="+mn-cs"/>
              </a:defRPr>
            </a:lvl1pPr>
            <a:lvl2pPr marL="557213" indent="-214313" algn="l" defTabSz="457200" rtl="0" eaLnBrk="1" latinLnBrk="0" hangingPunct="1">
              <a:defRPr sz="1800" kern="1200">
                <a:solidFill>
                  <a:schemeClr val="tx1"/>
                </a:solidFill>
                <a:latin typeface="Times" panose="02020603050405020304" pitchFamily="18" charset="0"/>
                <a:ea typeface="+mn-ea"/>
                <a:cs typeface="+mn-cs"/>
              </a:defRPr>
            </a:lvl2pPr>
            <a:lvl3pPr marL="857250" indent="-171450" algn="l" defTabSz="457200" rtl="0" eaLnBrk="1" latinLnBrk="0" hangingPunct="1">
              <a:defRPr sz="1800" kern="1200">
                <a:solidFill>
                  <a:schemeClr val="tx1"/>
                </a:solidFill>
                <a:latin typeface="Times" panose="02020603050405020304" pitchFamily="18" charset="0"/>
                <a:ea typeface="+mn-ea"/>
                <a:cs typeface="+mn-cs"/>
              </a:defRPr>
            </a:lvl3pPr>
            <a:lvl4pPr marL="1200150" indent="-171450" algn="l" defTabSz="457200" rtl="0" eaLnBrk="1" latinLnBrk="0" hangingPunct="1">
              <a:defRPr sz="1800" kern="1200">
                <a:solidFill>
                  <a:schemeClr val="tx1"/>
                </a:solidFill>
                <a:latin typeface="Times" panose="02020603050405020304" pitchFamily="18" charset="0"/>
                <a:ea typeface="+mn-ea"/>
                <a:cs typeface="+mn-cs"/>
              </a:defRPr>
            </a:lvl4pPr>
            <a:lvl5pPr marL="1543050" indent="-171450" algn="l" defTabSz="457200" rtl="0" eaLnBrk="1" latinLnBrk="0" hangingPunct="1">
              <a:defRPr sz="1800" kern="1200">
                <a:solidFill>
                  <a:schemeClr val="tx1"/>
                </a:solidFill>
                <a:latin typeface="Times" panose="02020603050405020304" pitchFamily="18" charset="0"/>
                <a:ea typeface="+mn-ea"/>
                <a:cs typeface="+mn-cs"/>
              </a:defRPr>
            </a:lvl5pPr>
            <a:lvl6pPr marL="1885950" indent="-171450" algn="l" defTabSz="457200" rtl="0" eaLnBrk="0" fontAlgn="base" latinLnBrk="0" hangingPunct="0">
              <a:spcBef>
                <a:spcPct val="0"/>
              </a:spcBef>
              <a:spcAft>
                <a:spcPct val="0"/>
              </a:spcAft>
              <a:defRPr sz="1800" kern="1200">
                <a:solidFill>
                  <a:schemeClr val="tx1"/>
                </a:solidFill>
                <a:latin typeface="Times" panose="02020603050405020304" pitchFamily="18" charset="0"/>
                <a:ea typeface="+mn-ea"/>
                <a:cs typeface="+mn-cs"/>
              </a:defRPr>
            </a:lvl6pPr>
            <a:lvl7pPr marL="2228850" indent="-171450" algn="l" defTabSz="457200" rtl="0" eaLnBrk="0" fontAlgn="base" latinLnBrk="0" hangingPunct="0">
              <a:spcBef>
                <a:spcPct val="0"/>
              </a:spcBef>
              <a:spcAft>
                <a:spcPct val="0"/>
              </a:spcAft>
              <a:defRPr sz="1800" kern="1200">
                <a:solidFill>
                  <a:schemeClr val="tx1"/>
                </a:solidFill>
                <a:latin typeface="Times" panose="02020603050405020304" pitchFamily="18" charset="0"/>
                <a:ea typeface="+mn-ea"/>
                <a:cs typeface="+mn-cs"/>
              </a:defRPr>
            </a:lvl7pPr>
            <a:lvl8pPr marL="2571750" indent="-171450" algn="l" defTabSz="457200" rtl="0" eaLnBrk="0" fontAlgn="base" latinLnBrk="0" hangingPunct="0">
              <a:spcBef>
                <a:spcPct val="0"/>
              </a:spcBef>
              <a:spcAft>
                <a:spcPct val="0"/>
              </a:spcAft>
              <a:defRPr sz="1800" kern="1200">
                <a:solidFill>
                  <a:schemeClr val="tx1"/>
                </a:solidFill>
                <a:latin typeface="Times" panose="02020603050405020304" pitchFamily="18" charset="0"/>
                <a:ea typeface="+mn-ea"/>
                <a:cs typeface="+mn-cs"/>
              </a:defRPr>
            </a:lvl8pPr>
            <a:lvl9pPr marL="2914650" indent="-171450" algn="l" defTabSz="457200" rtl="0" eaLnBrk="0" fontAlgn="base" latinLnBrk="0" hangingPunct="0">
              <a:spcBef>
                <a:spcPct val="0"/>
              </a:spcBef>
              <a:spcAft>
                <a:spcPct val="0"/>
              </a:spcAft>
              <a:defRPr sz="1800" kern="1200">
                <a:solidFill>
                  <a:schemeClr val="tx1"/>
                </a:solidFill>
                <a:latin typeface="Times" panose="02020603050405020304" pitchFamily="18" charset="0"/>
                <a:ea typeface="+mn-ea"/>
                <a:cs typeface="+mn-cs"/>
              </a:defRPr>
            </a:lvl9pPr>
          </a:lstStyle>
          <a:p>
            <a:r>
              <a:rPr lang="en-US" altLang="en-US" sz="750" smtClean="0">
                <a:latin typeface="Arial" panose="020B0604020202020204" pitchFamily="34" charset="0"/>
              </a:rPr>
              <a:t>page </a:t>
            </a:r>
            <a:fld id="{97462925-1CE2-4006-8510-F2FF42298BA4}" type="slidenum">
              <a:rPr lang="en-US" altLang="en-US" sz="750" smtClean="0">
                <a:latin typeface="Arial" panose="020B0604020202020204" pitchFamily="34" charset="0"/>
              </a:rPr>
              <a:pPr/>
              <a:t>8</a:t>
            </a:fld>
            <a:endParaRPr lang="en-US" altLang="en-US" sz="1050"/>
          </a:p>
        </p:txBody>
      </p:sp>
      <p:graphicFrame>
        <p:nvGraphicFramePr>
          <p:cNvPr id="7" name="Chart 6">
            <a:extLst>
              <a:ext uri="{FF2B5EF4-FFF2-40B4-BE49-F238E27FC236}">
                <a16:creationId xmlns:a16="http://schemas.microsoft.com/office/drawing/2014/main" xmlns="" id="{1379D529-1984-47DA-AB8D-45A0B5C9D3A1}"/>
              </a:ext>
            </a:extLst>
          </p:cNvPr>
          <p:cNvGraphicFramePr>
            <a:graphicFrameLocks/>
          </p:cNvGraphicFramePr>
          <p:nvPr>
            <p:extLst>
              <p:ext uri="{D42A27DB-BD31-4B8C-83A1-F6EECF244321}">
                <p14:modId xmlns:p14="http://schemas.microsoft.com/office/powerpoint/2010/main" val="1089472513"/>
              </p:ext>
            </p:extLst>
          </p:nvPr>
        </p:nvGraphicFramePr>
        <p:xfrm>
          <a:off x="190500" y="1125814"/>
          <a:ext cx="8763000" cy="4983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6860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4" y="-17186"/>
            <a:ext cx="8229600" cy="1143000"/>
          </a:xfrm>
        </p:spPr>
        <p:txBody>
          <a:bodyPr/>
          <a:lstStyle/>
          <a:p>
            <a:r>
              <a:rPr lang="en-US" dirty="0" smtClean="0"/>
              <a:t>Sexual History in Past 18 </a:t>
            </a:r>
            <a:r>
              <a:rPr lang="en-US" dirty="0"/>
              <a:t>M</a:t>
            </a:r>
            <a:r>
              <a:rPr lang="en-US" dirty="0" smtClean="0"/>
              <a:t>onths </a:t>
            </a:r>
            <a:endParaRPr lang="en-US" dirty="0"/>
          </a:p>
        </p:txBody>
      </p:sp>
      <p:sp>
        <p:nvSpPr>
          <p:cNvPr id="6" name="Slide Number Placeholder 4"/>
          <p:cNvSpPr txBox="1">
            <a:spLocks/>
          </p:cNvSpPr>
          <p:nvPr/>
        </p:nvSpPr>
        <p:spPr>
          <a:xfrm>
            <a:off x="6942138" y="6577013"/>
            <a:ext cx="2133600" cy="268287"/>
          </a:xfrm>
          <a:prstGeom prst="rect">
            <a:avLst/>
          </a:prstGeom>
        </p:spPr>
        <p:txBody>
          <a:bodyPr/>
          <a:lstStyle>
            <a:defPPr>
              <a:defRPr lang="en-US"/>
            </a:defPPr>
            <a:lvl1pPr marL="0" algn="l" defTabSz="457200" rtl="0" eaLnBrk="1" latinLnBrk="0" hangingPunct="1">
              <a:defRPr sz="1800" kern="1200">
                <a:solidFill>
                  <a:schemeClr val="tx1"/>
                </a:solidFill>
                <a:latin typeface="Times" panose="02020603050405020304" pitchFamily="18" charset="0"/>
                <a:ea typeface="+mn-ea"/>
                <a:cs typeface="+mn-cs"/>
              </a:defRPr>
            </a:lvl1pPr>
            <a:lvl2pPr marL="557213" indent="-214313" algn="l" defTabSz="457200" rtl="0" eaLnBrk="1" latinLnBrk="0" hangingPunct="1">
              <a:defRPr sz="1800" kern="1200">
                <a:solidFill>
                  <a:schemeClr val="tx1"/>
                </a:solidFill>
                <a:latin typeface="Times" panose="02020603050405020304" pitchFamily="18" charset="0"/>
                <a:ea typeface="+mn-ea"/>
                <a:cs typeface="+mn-cs"/>
              </a:defRPr>
            </a:lvl2pPr>
            <a:lvl3pPr marL="857250" indent="-171450" algn="l" defTabSz="457200" rtl="0" eaLnBrk="1" latinLnBrk="0" hangingPunct="1">
              <a:defRPr sz="1800" kern="1200">
                <a:solidFill>
                  <a:schemeClr val="tx1"/>
                </a:solidFill>
                <a:latin typeface="Times" panose="02020603050405020304" pitchFamily="18" charset="0"/>
                <a:ea typeface="+mn-ea"/>
                <a:cs typeface="+mn-cs"/>
              </a:defRPr>
            </a:lvl3pPr>
            <a:lvl4pPr marL="1200150" indent="-171450" algn="l" defTabSz="457200" rtl="0" eaLnBrk="1" latinLnBrk="0" hangingPunct="1">
              <a:defRPr sz="1800" kern="1200">
                <a:solidFill>
                  <a:schemeClr val="tx1"/>
                </a:solidFill>
                <a:latin typeface="Times" panose="02020603050405020304" pitchFamily="18" charset="0"/>
                <a:ea typeface="+mn-ea"/>
                <a:cs typeface="+mn-cs"/>
              </a:defRPr>
            </a:lvl4pPr>
            <a:lvl5pPr marL="1543050" indent="-171450" algn="l" defTabSz="457200" rtl="0" eaLnBrk="1" latinLnBrk="0" hangingPunct="1">
              <a:defRPr sz="1800" kern="1200">
                <a:solidFill>
                  <a:schemeClr val="tx1"/>
                </a:solidFill>
                <a:latin typeface="Times" panose="02020603050405020304" pitchFamily="18" charset="0"/>
                <a:ea typeface="+mn-ea"/>
                <a:cs typeface="+mn-cs"/>
              </a:defRPr>
            </a:lvl5pPr>
            <a:lvl6pPr marL="1885950" indent="-171450" algn="l" defTabSz="457200" rtl="0" eaLnBrk="0" fontAlgn="base" latinLnBrk="0" hangingPunct="0">
              <a:spcBef>
                <a:spcPct val="0"/>
              </a:spcBef>
              <a:spcAft>
                <a:spcPct val="0"/>
              </a:spcAft>
              <a:defRPr sz="1800" kern="1200">
                <a:solidFill>
                  <a:schemeClr val="tx1"/>
                </a:solidFill>
                <a:latin typeface="Times" panose="02020603050405020304" pitchFamily="18" charset="0"/>
                <a:ea typeface="+mn-ea"/>
                <a:cs typeface="+mn-cs"/>
              </a:defRPr>
            </a:lvl6pPr>
            <a:lvl7pPr marL="2228850" indent="-171450" algn="l" defTabSz="457200" rtl="0" eaLnBrk="0" fontAlgn="base" latinLnBrk="0" hangingPunct="0">
              <a:spcBef>
                <a:spcPct val="0"/>
              </a:spcBef>
              <a:spcAft>
                <a:spcPct val="0"/>
              </a:spcAft>
              <a:defRPr sz="1800" kern="1200">
                <a:solidFill>
                  <a:schemeClr val="tx1"/>
                </a:solidFill>
                <a:latin typeface="Times" panose="02020603050405020304" pitchFamily="18" charset="0"/>
                <a:ea typeface="+mn-ea"/>
                <a:cs typeface="+mn-cs"/>
              </a:defRPr>
            </a:lvl7pPr>
            <a:lvl8pPr marL="2571750" indent="-171450" algn="l" defTabSz="457200" rtl="0" eaLnBrk="0" fontAlgn="base" latinLnBrk="0" hangingPunct="0">
              <a:spcBef>
                <a:spcPct val="0"/>
              </a:spcBef>
              <a:spcAft>
                <a:spcPct val="0"/>
              </a:spcAft>
              <a:defRPr sz="1800" kern="1200">
                <a:solidFill>
                  <a:schemeClr val="tx1"/>
                </a:solidFill>
                <a:latin typeface="Times" panose="02020603050405020304" pitchFamily="18" charset="0"/>
                <a:ea typeface="+mn-ea"/>
                <a:cs typeface="+mn-cs"/>
              </a:defRPr>
            </a:lvl8pPr>
            <a:lvl9pPr marL="2914650" indent="-171450" algn="l" defTabSz="457200" rtl="0" eaLnBrk="0" fontAlgn="base" latinLnBrk="0" hangingPunct="0">
              <a:spcBef>
                <a:spcPct val="0"/>
              </a:spcBef>
              <a:spcAft>
                <a:spcPct val="0"/>
              </a:spcAft>
              <a:defRPr sz="1800" kern="1200">
                <a:solidFill>
                  <a:schemeClr val="tx1"/>
                </a:solidFill>
                <a:latin typeface="Times" panose="02020603050405020304" pitchFamily="18" charset="0"/>
                <a:ea typeface="+mn-ea"/>
                <a:cs typeface="+mn-cs"/>
              </a:defRPr>
            </a:lvl9pPr>
          </a:lstStyle>
          <a:p>
            <a:r>
              <a:rPr lang="en-US" altLang="en-US" sz="750" smtClean="0">
                <a:latin typeface="Arial" panose="020B0604020202020204" pitchFamily="34" charset="0"/>
              </a:rPr>
              <a:t>page </a:t>
            </a:r>
            <a:fld id="{97462925-1CE2-4006-8510-F2FF42298BA4}" type="slidenum">
              <a:rPr lang="en-US" altLang="en-US" sz="750" smtClean="0">
                <a:latin typeface="Arial" panose="020B0604020202020204" pitchFamily="34" charset="0"/>
              </a:rPr>
              <a:pPr/>
              <a:t>9</a:t>
            </a:fld>
            <a:endParaRPr lang="en-US" altLang="en-US" sz="1050"/>
          </a:p>
        </p:txBody>
      </p:sp>
      <p:graphicFrame>
        <p:nvGraphicFramePr>
          <p:cNvPr id="8" name="Table 7">
            <a:extLst>
              <a:ext uri="{FF2B5EF4-FFF2-40B4-BE49-F238E27FC236}">
                <a16:creationId xmlns:a16="http://schemas.microsoft.com/office/drawing/2014/main" xmlns="" id="{EB26C26D-7BED-4540-ACD2-5FD9F1D3222F}"/>
              </a:ext>
            </a:extLst>
          </p:cNvPr>
          <p:cNvGraphicFramePr>
            <a:graphicFrameLocks noGrp="1"/>
          </p:cNvGraphicFramePr>
          <p:nvPr>
            <p:extLst>
              <p:ext uri="{D42A27DB-BD31-4B8C-83A1-F6EECF244321}">
                <p14:modId xmlns:p14="http://schemas.microsoft.com/office/powerpoint/2010/main" val="3286591581"/>
              </p:ext>
            </p:extLst>
          </p:nvPr>
        </p:nvGraphicFramePr>
        <p:xfrm>
          <a:off x="304800" y="1478606"/>
          <a:ext cx="8610600" cy="4601932"/>
        </p:xfrm>
        <a:graphic>
          <a:graphicData uri="http://schemas.openxmlformats.org/drawingml/2006/table">
            <a:tbl>
              <a:tblPr firstRow="1" firstCol="1" bandRow="1"/>
              <a:tblGrid>
                <a:gridCol w="4876800">
                  <a:extLst>
                    <a:ext uri="{9D8B030D-6E8A-4147-A177-3AD203B41FA5}">
                      <a16:colId xmlns:a16="http://schemas.microsoft.com/office/drawing/2014/main" xmlns="" val="1004176611"/>
                    </a:ext>
                  </a:extLst>
                </a:gridCol>
                <a:gridCol w="1905000">
                  <a:extLst>
                    <a:ext uri="{9D8B030D-6E8A-4147-A177-3AD203B41FA5}">
                      <a16:colId xmlns:a16="http://schemas.microsoft.com/office/drawing/2014/main" xmlns="" val="314882664"/>
                    </a:ext>
                  </a:extLst>
                </a:gridCol>
                <a:gridCol w="1828800">
                  <a:extLst>
                    <a:ext uri="{9D8B030D-6E8A-4147-A177-3AD203B41FA5}">
                      <a16:colId xmlns:a16="http://schemas.microsoft.com/office/drawing/2014/main" xmlns="" val="2535411222"/>
                    </a:ext>
                  </a:extLst>
                </a:gridCol>
              </a:tblGrid>
              <a:tr h="1209382">
                <a:tc>
                  <a:txBody>
                    <a:bodyPr/>
                    <a:lstStyle/>
                    <a:p>
                      <a:pPr marL="0" marR="0" algn="ctr">
                        <a:lnSpc>
                          <a:spcPct val="150000"/>
                        </a:lnSpc>
                        <a:spcBef>
                          <a:spcPts val="600"/>
                        </a:spcBef>
                        <a:spcAft>
                          <a:spcPts val="0"/>
                        </a:spcAft>
                      </a:pPr>
                      <a:r>
                        <a:rPr lang="en-GB" sz="2400" b="1" dirty="0">
                          <a:solidFill>
                            <a:schemeClr val="bg1"/>
                          </a:solidFill>
                          <a:effectLst/>
                          <a:latin typeface="Raleway" panose="020B0503030101060003"/>
                          <a:ea typeface="Calibri" panose="020F0502020204030204" pitchFamily="34" charset="0"/>
                          <a:cs typeface="Cambria" panose="02040503050406030204" pitchFamily="18" charset="0"/>
                        </a:rPr>
                        <a:t>Characteristic</a:t>
                      </a:r>
                      <a:endParaRPr lang="en-US" sz="2400" dirty="0">
                        <a:solidFill>
                          <a:schemeClr val="bg1"/>
                        </a:solidFill>
                        <a:effectLst/>
                        <a:latin typeface="Raleway" panose="020B0503030101060003"/>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lnSpc>
                          <a:spcPct val="150000"/>
                        </a:lnSpc>
                        <a:spcBef>
                          <a:spcPts val="600"/>
                        </a:spcBef>
                        <a:spcAft>
                          <a:spcPts val="0"/>
                        </a:spcAft>
                      </a:pPr>
                      <a:r>
                        <a:rPr lang="en-GB" sz="2400" b="1" dirty="0">
                          <a:solidFill>
                            <a:schemeClr val="bg1"/>
                          </a:solidFill>
                          <a:effectLst/>
                          <a:latin typeface="Raleway" panose="020B0503030101060003"/>
                          <a:ea typeface="Calibri" panose="020F0502020204030204" pitchFamily="34" charset="0"/>
                          <a:cs typeface="Cambria" panose="02040503050406030204" pitchFamily="18" charset="0"/>
                        </a:rPr>
                        <a:t>Frequency </a:t>
                      </a:r>
                      <a:endParaRPr lang="en-US" sz="2400" dirty="0">
                        <a:solidFill>
                          <a:schemeClr val="bg1"/>
                        </a:solidFill>
                        <a:effectLst/>
                        <a:latin typeface="Raleway" panose="020B0503030101060003"/>
                        <a:cs typeface="Times New Roman" panose="02020603050405020304" pitchFamily="18" charset="0"/>
                      </a:endParaRPr>
                    </a:p>
                    <a:p>
                      <a:pPr marL="0" marR="0" algn="ctr">
                        <a:lnSpc>
                          <a:spcPct val="150000"/>
                        </a:lnSpc>
                        <a:spcBef>
                          <a:spcPts val="600"/>
                        </a:spcBef>
                        <a:spcAft>
                          <a:spcPts val="0"/>
                        </a:spcAft>
                      </a:pPr>
                      <a:r>
                        <a:rPr lang="en-GB" sz="2400" b="1" dirty="0" smtClean="0">
                          <a:solidFill>
                            <a:schemeClr val="bg1"/>
                          </a:solidFill>
                          <a:effectLst/>
                          <a:latin typeface="Raleway" panose="020B0503030101060003"/>
                          <a:ea typeface="Calibri" panose="020F0502020204030204" pitchFamily="34" charset="0"/>
                          <a:cs typeface="Cambria" panose="02040503050406030204" pitchFamily="18" charset="0"/>
                        </a:rPr>
                        <a:t>(n)</a:t>
                      </a:r>
                      <a:endParaRPr lang="en-US" sz="2400" dirty="0">
                        <a:solidFill>
                          <a:schemeClr val="bg1"/>
                        </a:solidFill>
                        <a:effectLst/>
                        <a:latin typeface="Raleway" panose="020B0503030101060003"/>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tc>
                  <a:txBody>
                    <a:bodyPr/>
                    <a:lstStyle/>
                    <a:p>
                      <a:pPr marL="0" marR="0" algn="ctr">
                        <a:lnSpc>
                          <a:spcPct val="150000"/>
                        </a:lnSpc>
                        <a:spcBef>
                          <a:spcPts val="600"/>
                        </a:spcBef>
                        <a:spcAft>
                          <a:spcPts val="0"/>
                        </a:spcAft>
                      </a:pPr>
                      <a:r>
                        <a:rPr lang="en-GB" sz="2400" b="1" dirty="0">
                          <a:solidFill>
                            <a:schemeClr val="bg1"/>
                          </a:solidFill>
                          <a:effectLst/>
                          <a:latin typeface="Raleway" panose="020B0503030101060003"/>
                          <a:ea typeface="Calibri" panose="020F0502020204030204" pitchFamily="34" charset="0"/>
                          <a:cs typeface="Cambria" panose="02040503050406030204" pitchFamily="18" charset="0"/>
                        </a:rPr>
                        <a:t>Percentage (%)</a:t>
                      </a:r>
                      <a:endParaRPr lang="en-US" sz="2400" dirty="0">
                        <a:solidFill>
                          <a:schemeClr val="bg1"/>
                        </a:solidFill>
                        <a:effectLst/>
                        <a:latin typeface="Raleway" panose="020B0503030101060003"/>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0080"/>
                    </a:solidFill>
                  </a:tcPr>
                </a:tc>
                <a:extLst>
                  <a:ext uri="{0D108BD9-81ED-4DB2-BD59-A6C34878D82A}">
                    <a16:rowId xmlns:a16="http://schemas.microsoft.com/office/drawing/2014/main" xmlns="" val="4250095092"/>
                  </a:ext>
                </a:extLst>
              </a:tr>
              <a:tr h="565425">
                <a:tc>
                  <a:txBody>
                    <a:bodyPr/>
                    <a:lstStyle/>
                    <a:p>
                      <a:pPr marL="0" marR="0">
                        <a:lnSpc>
                          <a:spcPct val="150000"/>
                        </a:lnSpc>
                        <a:spcBef>
                          <a:spcPts val="600"/>
                        </a:spcBef>
                        <a:spcAft>
                          <a:spcPts val="0"/>
                        </a:spcAft>
                      </a:pPr>
                      <a:r>
                        <a:rPr lang="en-GB" sz="2400" b="1" dirty="0">
                          <a:effectLst/>
                          <a:latin typeface="Raleway" panose="020B0503030101060003"/>
                          <a:ea typeface="Calibri" panose="020F0502020204030204" pitchFamily="34" charset="0"/>
                          <a:cs typeface="Cambria" panose="02040503050406030204" pitchFamily="18" charset="0"/>
                        </a:rPr>
                        <a:t>Types of Casual Partners </a:t>
                      </a:r>
                      <a:endParaRPr lang="en-US" sz="2400" dirty="0">
                        <a:effectLst/>
                        <a:latin typeface="Raleway" panose="020B0503030101060003"/>
                        <a:cs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B0F0"/>
                    </a:solidFill>
                  </a:tcPr>
                </a:tc>
                <a:tc>
                  <a:txBody>
                    <a:bodyPr/>
                    <a:lstStyle/>
                    <a:p>
                      <a:pPr marL="0" marR="0">
                        <a:lnSpc>
                          <a:spcPct val="150000"/>
                        </a:lnSpc>
                        <a:spcBef>
                          <a:spcPts val="600"/>
                        </a:spcBef>
                        <a:spcAft>
                          <a:spcPts val="0"/>
                        </a:spcAft>
                      </a:pPr>
                      <a:r>
                        <a:rPr lang="en-GB" sz="2400">
                          <a:effectLst/>
                          <a:latin typeface="Raleway" panose="020B0503030101060003"/>
                          <a:ea typeface="Calibri" panose="020F0502020204030204" pitchFamily="34" charset="0"/>
                          <a:cs typeface="Cambria" panose="02040503050406030204" pitchFamily="18" charset="0"/>
                        </a:rPr>
                        <a:t> </a:t>
                      </a:r>
                      <a:endParaRPr lang="en-US" sz="2400">
                        <a:effectLst/>
                        <a:latin typeface="Raleway" panose="020B0503030101060003"/>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B0F0"/>
                    </a:solidFill>
                  </a:tcPr>
                </a:tc>
                <a:tc>
                  <a:txBody>
                    <a:bodyPr/>
                    <a:lstStyle/>
                    <a:p>
                      <a:pPr marL="0" marR="0">
                        <a:lnSpc>
                          <a:spcPct val="150000"/>
                        </a:lnSpc>
                        <a:spcBef>
                          <a:spcPts val="600"/>
                        </a:spcBef>
                        <a:spcAft>
                          <a:spcPts val="0"/>
                        </a:spcAft>
                      </a:pPr>
                      <a:r>
                        <a:rPr lang="en-GB" sz="2400" dirty="0">
                          <a:effectLst/>
                          <a:latin typeface="Raleway" panose="020B0503030101060003"/>
                          <a:ea typeface="Calibri" panose="020F0502020204030204" pitchFamily="34" charset="0"/>
                          <a:cs typeface="Cambria" panose="02040503050406030204" pitchFamily="18" charset="0"/>
                        </a:rPr>
                        <a:t> </a:t>
                      </a:r>
                      <a:endParaRPr lang="en-US" sz="2400" dirty="0">
                        <a:effectLst/>
                        <a:latin typeface="Raleway" panose="020B0503030101060003"/>
                        <a:cs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B0F0"/>
                    </a:solidFill>
                  </a:tcPr>
                </a:tc>
                <a:extLst>
                  <a:ext uri="{0D108BD9-81ED-4DB2-BD59-A6C34878D82A}">
                    <a16:rowId xmlns:a16="http://schemas.microsoft.com/office/drawing/2014/main" xmlns="" val="3725250915"/>
                  </a:ext>
                </a:extLst>
              </a:tr>
              <a:tr h="565425">
                <a:tc>
                  <a:txBody>
                    <a:bodyPr/>
                    <a:lstStyle/>
                    <a:p>
                      <a:pPr marL="0" marR="0">
                        <a:lnSpc>
                          <a:spcPct val="150000"/>
                        </a:lnSpc>
                        <a:spcBef>
                          <a:spcPts val="600"/>
                        </a:spcBef>
                        <a:spcAft>
                          <a:spcPts val="0"/>
                        </a:spcAft>
                      </a:pPr>
                      <a:r>
                        <a:rPr lang="en-GB" sz="2400" dirty="0">
                          <a:effectLst/>
                          <a:latin typeface="Raleway" panose="020B0503030101060003"/>
                          <a:ea typeface="Calibri" panose="020F0502020204030204" pitchFamily="34" charset="0"/>
                          <a:cs typeface="Cambria" panose="02040503050406030204" pitchFamily="18" charset="0"/>
                        </a:rPr>
                        <a:t>Male only</a:t>
                      </a:r>
                      <a:endParaRPr lang="en-US" sz="2400" dirty="0">
                        <a:effectLst/>
                        <a:latin typeface="Raleway" panose="020B0503030101060003"/>
                        <a:cs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GB" sz="2400" dirty="0">
                          <a:effectLst/>
                          <a:latin typeface="Raleway" panose="020B0503030101060003"/>
                          <a:cs typeface="Cambria" panose="02040503050406030204" pitchFamily="18" charset="0"/>
                        </a:rPr>
                        <a:t>152</a:t>
                      </a:r>
                      <a:endParaRPr lang="en-US" sz="2400" dirty="0">
                        <a:effectLst/>
                        <a:latin typeface="Raleway" panose="020B0503030101060003"/>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GB" sz="2400" dirty="0">
                          <a:effectLst/>
                          <a:latin typeface="Raleway" panose="020B0503030101060003"/>
                          <a:cs typeface="Cambria" panose="02040503050406030204" pitchFamily="18" charset="0"/>
                        </a:rPr>
                        <a:t>92.1</a:t>
                      </a:r>
                      <a:endParaRPr lang="en-US" sz="2400" dirty="0">
                        <a:effectLst/>
                        <a:latin typeface="Raleway" panose="020B0503030101060003"/>
                        <a:cs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xmlns="" val="2451682339"/>
                  </a:ext>
                </a:extLst>
              </a:tr>
              <a:tr h="565425">
                <a:tc>
                  <a:txBody>
                    <a:bodyPr/>
                    <a:lstStyle/>
                    <a:p>
                      <a:pPr marL="0" marR="0">
                        <a:lnSpc>
                          <a:spcPct val="150000"/>
                        </a:lnSpc>
                        <a:spcBef>
                          <a:spcPts val="600"/>
                        </a:spcBef>
                        <a:spcAft>
                          <a:spcPts val="0"/>
                        </a:spcAft>
                      </a:pPr>
                      <a:r>
                        <a:rPr lang="en-GB" sz="2400" dirty="0">
                          <a:effectLst/>
                          <a:latin typeface="Raleway" panose="020B0503030101060003"/>
                          <a:ea typeface="Calibri" panose="020F0502020204030204" pitchFamily="34" charset="0"/>
                          <a:cs typeface="Cambria" panose="02040503050406030204" pitchFamily="18" charset="0"/>
                        </a:rPr>
                        <a:t>Male and Female</a:t>
                      </a:r>
                      <a:endParaRPr lang="en-US" sz="2400" dirty="0">
                        <a:effectLst/>
                        <a:latin typeface="Raleway" panose="020B0503030101060003"/>
                        <a:cs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GB" sz="2400">
                          <a:effectLst/>
                          <a:latin typeface="Raleway" panose="020B0503030101060003"/>
                          <a:cs typeface="Cambria" panose="02040503050406030204" pitchFamily="18" charset="0"/>
                        </a:rPr>
                        <a:t>13</a:t>
                      </a:r>
                      <a:endParaRPr lang="en-US" sz="2400">
                        <a:effectLst/>
                        <a:latin typeface="Raleway" panose="020B0503030101060003"/>
                        <a:cs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GB" sz="2400">
                          <a:effectLst/>
                          <a:latin typeface="Raleway" panose="020B0503030101060003"/>
                          <a:cs typeface="Cambria" panose="02040503050406030204" pitchFamily="18" charset="0"/>
                        </a:rPr>
                        <a:t>7.9</a:t>
                      </a:r>
                      <a:endParaRPr lang="en-US" sz="2400">
                        <a:effectLst/>
                        <a:latin typeface="Raleway" panose="020B0503030101060003"/>
                        <a:cs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xmlns="" val="3307618335"/>
                  </a:ext>
                </a:extLst>
              </a:tr>
              <a:tr h="565425">
                <a:tc>
                  <a:txBody>
                    <a:bodyPr/>
                    <a:lstStyle/>
                    <a:p>
                      <a:pPr marL="0" marR="0">
                        <a:lnSpc>
                          <a:spcPct val="150000"/>
                        </a:lnSpc>
                        <a:spcBef>
                          <a:spcPts val="600"/>
                        </a:spcBef>
                        <a:spcAft>
                          <a:spcPts val="0"/>
                        </a:spcAft>
                      </a:pPr>
                      <a:r>
                        <a:rPr lang="en-GB" sz="2400" b="1">
                          <a:effectLst/>
                          <a:latin typeface="Raleway" panose="020B0503030101060003"/>
                          <a:ea typeface="Calibri" panose="020F0502020204030204" pitchFamily="34" charset="0"/>
                          <a:cs typeface="Cambria" panose="02040503050406030204" pitchFamily="18" charset="0"/>
                        </a:rPr>
                        <a:t>Sex with type of Partners  </a:t>
                      </a:r>
                      <a:endParaRPr lang="en-US" sz="2400">
                        <a:effectLst/>
                        <a:latin typeface="Raleway" panose="020B0503030101060003"/>
                        <a:cs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B0F0"/>
                    </a:solidFill>
                  </a:tcPr>
                </a:tc>
                <a:tc>
                  <a:txBody>
                    <a:bodyPr/>
                    <a:lstStyle/>
                    <a:p>
                      <a:pPr marL="0" marR="0">
                        <a:lnSpc>
                          <a:spcPct val="150000"/>
                        </a:lnSpc>
                        <a:spcBef>
                          <a:spcPts val="600"/>
                        </a:spcBef>
                        <a:spcAft>
                          <a:spcPts val="0"/>
                        </a:spcAft>
                      </a:pPr>
                      <a:r>
                        <a:rPr lang="en-GB" sz="2400">
                          <a:effectLst/>
                          <a:latin typeface="Raleway" panose="020B0503030101060003"/>
                          <a:ea typeface="Calibri" panose="020F0502020204030204" pitchFamily="34" charset="0"/>
                          <a:cs typeface="Cambria" panose="02040503050406030204" pitchFamily="18" charset="0"/>
                        </a:rPr>
                        <a:t> </a:t>
                      </a:r>
                      <a:endParaRPr lang="en-US" sz="2400">
                        <a:effectLst/>
                        <a:latin typeface="Raleway" panose="020B0503030101060003"/>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B0F0"/>
                    </a:solidFill>
                  </a:tcPr>
                </a:tc>
                <a:tc>
                  <a:txBody>
                    <a:bodyPr/>
                    <a:lstStyle/>
                    <a:p>
                      <a:pPr marL="0" marR="0">
                        <a:lnSpc>
                          <a:spcPct val="150000"/>
                        </a:lnSpc>
                        <a:spcBef>
                          <a:spcPts val="600"/>
                        </a:spcBef>
                        <a:spcAft>
                          <a:spcPts val="0"/>
                        </a:spcAft>
                      </a:pPr>
                      <a:r>
                        <a:rPr lang="en-GB" sz="2400">
                          <a:effectLst/>
                          <a:latin typeface="Raleway" panose="020B0503030101060003"/>
                          <a:ea typeface="Calibri" panose="020F0502020204030204" pitchFamily="34" charset="0"/>
                          <a:cs typeface="Cambria" panose="02040503050406030204" pitchFamily="18" charset="0"/>
                        </a:rPr>
                        <a:t> </a:t>
                      </a:r>
                      <a:endParaRPr lang="en-US" sz="2400">
                        <a:effectLst/>
                        <a:latin typeface="Raleway" panose="020B0503030101060003"/>
                        <a:cs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solidFill>
                      <a:srgbClr val="00B0F0"/>
                    </a:solidFill>
                  </a:tcPr>
                </a:tc>
                <a:extLst>
                  <a:ext uri="{0D108BD9-81ED-4DB2-BD59-A6C34878D82A}">
                    <a16:rowId xmlns:a16="http://schemas.microsoft.com/office/drawing/2014/main" xmlns="" val="2982356635"/>
                  </a:ext>
                </a:extLst>
              </a:tr>
              <a:tr h="565425">
                <a:tc>
                  <a:txBody>
                    <a:bodyPr/>
                    <a:lstStyle/>
                    <a:p>
                      <a:pPr marL="0" marR="0">
                        <a:lnSpc>
                          <a:spcPct val="150000"/>
                        </a:lnSpc>
                        <a:spcBef>
                          <a:spcPts val="600"/>
                        </a:spcBef>
                        <a:spcAft>
                          <a:spcPts val="0"/>
                        </a:spcAft>
                      </a:pPr>
                      <a:r>
                        <a:rPr lang="en-GB" sz="2400" dirty="0">
                          <a:effectLst/>
                          <a:latin typeface="Raleway" panose="020B0503030101060003"/>
                          <a:ea typeface="Calibri" panose="020F0502020204030204" pitchFamily="34" charset="0"/>
                          <a:cs typeface="Cambria" panose="02040503050406030204" pitchFamily="18" charset="0"/>
                        </a:rPr>
                        <a:t>Sex with regular male </a:t>
                      </a:r>
                      <a:r>
                        <a:rPr lang="en-GB" sz="2400" dirty="0" smtClean="0">
                          <a:effectLst/>
                          <a:latin typeface="Raleway" panose="020B0503030101060003"/>
                          <a:ea typeface="Calibri" panose="020F0502020204030204" pitchFamily="34" charset="0"/>
                          <a:cs typeface="Cambria" panose="02040503050406030204" pitchFamily="18" charset="0"/>
                        </a:rPr>
                        <a:t>partners</a:t>
                      </a:r>
                      <a:endParaRPr lang="en-US" sz="2400" dirty="0">
                        <a:effectLst/>
                        <a:latin typeface="Raleway" panose="020B0503030101060003"/>
                        <a:cs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GB" sz="2400" dirty="0">
                          <a:effectLst/>
                          <a:latin typeface="Raleway" panose="020B0503030101060003"/>
                          <a:cs typeface="Cambria" panose="02040503050406030204" pitchFamily="18" charset="0"/>
                        </a:rPr>
                        <a:t>61</a:t>
                      </a:r>
                      <a:endParaRPr lang="en-US" sz="2400" dirty="0">
                        <a:effectLst/>
                        <a:latin typeface="Raleway" panose="020B0503030101060003"/>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GB" sz="2400">
                          <a:effectLst/>
                          <a:latin typeface="Raleway" panose="020B0503030101060003"/>
                          <a:cs typeface="Cambria" panose="02040503050406030204" pitchFamily="18" charset="0"/>
                        </a:rPr>
                        <a:t>37.0</a:t>
                      </a:r>
                      <a:endParaRPr lang="en-US" sz="2400">
                        <a:effectLst/>
                        <a:latin typeface="Raleway" panose="020B0503030101060003"/>
                        <a:cs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xmlns="" val="1218299220"/>
                  </a:ext>
                </a:extLst>
              </a:tr>
              <a:tr h="565425">
                <a:tc>
                  <a:txBody>
                    <a:bodyPr/>
                    <a:lstStyle/>
                    <a:p>
                      <a:pPr marL="0" marR="0">
                        <a:lnSpc>
                          <a:spcPct val="150000"/>
                        </a:lnSpc>
                        <a:spcBef>
                          <a:spcPts val="600"/>
                        </a:spcBef>
                        <a:spcAft>
                          <a:spcPts val="0"/>
                        </a:spcAft>
                      </a:pPr>
                      <a:r>
                        <a:rPr lang="en-GB" sz="2400" dirty="0">
                          <a:effectLst/>
                          <a:latin typeface="Raleway" panose="020B0503030101060003"/>
                          <a:ea typeface="Calibri" panose="020F0502020204030204" pitchFamily="34" charset="0"/>
                          <a:cs typeface="Cambria" panose="02040503050406030204" pitchFamily="18" charset="0"/>
                        </a:rPr>
                        <a:t>Sex with casual male </a:t>
                      </a:r>
                      <a:r>
                        <a:rPr lang="en-GB" sz="2400" dirty="0" smtClean="0">
                          <a:effectLst/>
                          <a:latin typeface="Raleway" panose="020B0503030101060003"/>
                          <a:ea typeface="Calibri" panose="020F0502020204030204" pitchFamily="34" charset="0"/>
                          <a:cs typeface="Cambria" panose="02040503050406030204" pitchFamily="18" charset="0"/>
                        </a:rPr>
                        <a:t>partners</a:t>
                      </a:r>
                      <a:endParaRPr lang="en-US" sz="2400" dirty="0">
                        <a:effectLst/>
                        <a:latin typeface="Raleway" panose="020B0503030101060003"/>
                        <a:cs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GB" sz="2400" dirty="0">
                          <a:effectLst/>
                          <a:latin typeface="Raleway" panose="020B0503030101060003"/>
                          <a:cs typeface="Cambria" panose="02040503050406030204" pitchFamily="18" charset="0"/>
                        </a:rPr>
                        <a:t>104</a:t>
                      </a:r>
                      <a:endParaRPr lang="en-US" sz="2400" dirty="0">
                        <a:effectLst/>
                        <a:latin typeface="Raleway" panose="020B0503030101060003"/>
                        <a:cs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tc>
                  <a:txBody>
                    <a:bodyPr/>
                    <a:lstStyle/>
                    <a:p>
                      <a:pPr marL="0" marR="0" algn="ctr">
                        <a:lnSpc>
                          <a:spcPct val="150000"/>
                        </a:lnSpc>
                        <a:spcBef>
                          <a:spcPts val="600"/>
                        </a:spcBef>
                        <a:spcAft>
                          <a:spcPts val="0"/>
                        </a:spcAft>
                      </a:pPr>
                      <a:r>
                        <a:rPr lang="en-GB" sz="2400" dirty="0">
                          <a:effectLst/>
                          <a:latin typeface="Raleway" panose="020B0503030101060003"/>
                          <a:cs typeface="Cambria" panose="02040503050406030204" pitchFamily="18" charset="0"/>
                        </a:rPr>
                        <a:t>63.0</a:t>
                      </a:r>
                      <a:endParaRPr lang="en-US" sz="2400" dirty="0">
                        <a:effectLst/>
                        <a:latin typeface="Raleway" panose="020B0503030101060003"/>
                        <a:cs typeface="Times New Roman" panose="02020603050405020304" pitchFamily="18" charset="0"/>
                      </a:endParaRPr>
                    </a:p>
                  </a:txBody>
                  <a:tcPr marL="68580" marR="68580" marT="0" marB="0">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tcPr>
                </a:tc>
                <a:extLst>
                  <a:ext uri="{0D108BD9-81ED-4DB2-BD59-A6C34878D82A}">
                    <a16:rowId xmlns:a16="http://schemas.microsoft.com/office/drawing/2014/main" xmlns="" val="2507136587"/>
                  </a:ext>
                </a:extLst>
              </a:tr>
            </a:tbl>
          </a:graphicData>
        </a:graphic>
      </p:graphicFrame>
    </p:spTree>
    <p:extLst>
      <p:ext uri="{BB962C8B-B14F-4D97-AF65-F5344CB8AC3E}">
        <p14:creationId xmlns:p14="http://schemas.microsoft.com/office/powerpoint/2010/main" val="1634220729"/>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10751</TotalTime>
  <Words>631</Words>
  <Application>Microsoft Office PowerPoint</Application>
  <PresentationFormat>On-screen Show (4:3)</PresentationFormat>
  <Paragraphs>101</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Cambria</vt:lpstr>
      <vt:lpstr>Raleway</vt:lpstr>
      <vt:lpstr>Roboto</vt:lpstr>
      <vt:lpstr>Times</vt:lpstr>
      <vt:lpstr>Times New Roman</vt:lpstr>
      <vt:lpstr>AIDS 2016_Template</vt:lpstr>
      <vt:lpstr>PowerPoint Presentation</vt:lpstr>
      <vt:lpstr>Presentation Outline</vt:lpstr>
      <vt:lpstr>Background</vt:lpstr>
      <vt:lpstr>Homosexuality in South Sudan</vt:lpstr>
      <vt:lpstr>Objectives</vt:lpstr>
      <vt:lpstr>Methodology</vt:lpstr>
      <vt:lpstr>Respondents’ Nationalities (N=165)</vt:lpstr>
      <vt:lpstr>Age of Respondents (N=165)</vt:lpstr>
      <vt:lpstr>Sexual History in Past 18 Months </vt:lpstr>
      <vt:lpstr>Condoms and Lubricants Access*</vt:lpstr>
      <vt:lpstr>Condom Use During Anal Sex (N=165)</vt:lpstr>
      <vt:lpstr>Sexually Transmitted Infections (N=165)</vt:lpstr>
      <vt:lpstr>GAM Indicators*</vt:lpstr>
      <vt:lpstr>Conclusions</vt:lpstr>
      <vt:lpstr>This study was funded by the Global Fund to Fight AIDS, Tuberculosis and Malaria through UNDP as the Principal Recipient of the project, Investing Towards Impact for HIV and AIDS in South Sudan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Saal</cp:lastModifiedBy>
  <cp:revision>86</cp:revision>
  <cp:lastPrinted>2018-07-20T06:20:56Z</cp:lastPrinted>
  <dcterms:created xsi:type="dcterms:W3CDTF">2017-01-13T09:09:35Z</dcterms:created>
  <dcterms:modified xsi:type="dcterms:W3CDTF">2018-07-24T08:59:25Z</dcterms:modified>
</cp:coreProperties>
</file>